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30"/>
  </p:notesMasterIdLst>
  <p:handoutMasterIdLst>
    <p:handoutMasterId r:id="rId31"/>
  </p:handoutMasterIdLst>
  <p:sldIdLst>
    <p:sldId id="285" r:id="rId3"/>
    <p:sldId id="324" r:id="rId4"/>
    <p:sldId id="286" r:id="rId5"/>
    <p:sldId id="288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290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4" r:id="rId22"/>
    <p:sldId id="305" r:id="rId23"/>
    <p:sldId id="306" r:id="rId24"/>
    <p:sldId id="307" r:id="rId25"/>
    <p:sldId id="308" r:id="rId26"/>
    <p:sldId id="313" r:id="rId27"/>
    <p:sldId id="315" r:id="rId28"/>
    <p:sldId id="323" r:id="rId29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B902F48-5111-453E-893D-129A8F41D479}">
          <p14:sldIdLst>
            <p14:sldId id="285"/>
            <p14:sldId id="324"/>
            <p14:sldId id="286"/>
            <p14:sldId id="288"/>
          </p14:sldIdLst>
        </p14:section>
        <p14:section name="Untitled Section" id="{844E3A80-4A4A-45C1-8D02-42D29F77FECC}">
          <p14:sldIdLst>
            <p14:sldId id="316"/>
            <p14:sldId id="317"/>
            <p14:sldId id="318"/>
            <p14:sldId id="319"/>
            <p14:sldId id="320"/>
            <p14:sldId id="321"/>
            <p14:sldId id="322"/>
            <p14:sldId id="290"/>
            <p14:sldId id="294"/>
            <p14:sldId id="295"/>
            <p14:sldId id="296"/>
            <p14:sldId id="297"/>
            <p14:sldId id="298"/>
            <p14:sldId id="299"/>
            <p14:sldId id="300"/>
            <p14:sldId id="304"/>
            <p14:sldId id="305"/>
            <p14:sldId id="306"/>
            <p14:sldId id="307"/>
            <p14:sldId id="308"/>
            <p14:sldId id="313"/>
            <p14:sldId id="315"/>
            <p14:sldId id="32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FFFFF"/>
    <a:srgbClr val="0093D0"/>
    <a:srgbClr val="103F72"/>
    <a:srgbClr val="AE9A00"/>
    <a:srgbClr val="005172"/>
    <a:srgbClr val="D0103A"/>
    <a:srgbClr val="002664"/>
    <a:srgbClr val="C7C2BC"/>
    <a:srgbClr val="920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71" autoAdjust="0"/>
  </p:normalViewPr>
  <p:slideViewPr>
    <p:cSldViewPr>
      <p:cViewPr>
        <p:scale>
          <a:sx n="76" d="100"/>
          <a:sy n="76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07A20-8A04-4B85-920C-CEE822A353A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F577C96-0999-4442-B01A-F11BA1DE292F}">
      <dgm:prSet phldrT="[Text]"/>
      <dgm:spPr>
        <a:solidFill>
          <a:srgbClr val="103F72"/>
        </a:solidFill>
      </dgm:spPr>
      <dgm:t>
        <a:bodyPr/>
        <a:lstStyle/>
        <a:p>
          <a:r>
            <a:rPr lang="en-GB" dirty="0" smtClean="0">
              <a:solidFill>
                <a:srgbClr val="FFFFFF"/>
              </a:solidFill>
            </a:rPr>
            <a:t>OH Service  registers to complete </a:t>
          </a:r>
          <a:br>
            <a:rPr lang="en-GB" dirty="0" smtClean="0">
              <a:solidFill>
                <a:srgbClr val="FFFFFF"/>
              </a:solidFill>
            </a:rPr>
          </a:br>
          <a:r>
            <a:rPr lang="en-GB" dirty="0" smtClean="0">
              <a:solidFill>
                <a:srgbClr val="FFFFFF"/>
              </a:solidFill>
            </a:rPr>
            <a:t>self-assessment</a:t>
          </a:r>
          <a:endParaRPr lang="en-GB" dirty="0"/>
        </a:p>
      </dgm:t>
    </dgm:pt>
    <dgm:pt modelId="{04A58965-EE3F-49CA-A7CA-A83D7D232F5D}" type="parTrans" cxnId="{21481F93-3D7B-42A2-B2D5-B10691927A01}">
      <dgm:prSet/>
      <dgm:spPr/>
      <dgm:t>
        <a:bodyPr/>
        <a:lstStyle/>
        <a:p>
          <a:endParaRPr lang="en-GB"/>
        </a:p>
      </dgm:t>
    </dgm:pt>
    <dgm:pt modelId="{096A0D4A-B667-4F14-A86A-26A707CA0BDD}" type="sibTrans" cxnId="{21481F93-3D7B-42A2-B2D5-B10691927A01}">
      <dgm:prSet/>
      <dgm:spPr/>
      <dgm:t>
        <a:bodyPr/>
        <a:lstStyle/>
        <a:p>
          <a:endParaRPr lang="en-GB"/>
        </a:p>
      </dgm:t>
    </dgm:pt>
    <dgm:pt modelId="{ABFEF2F9-0652-41CF-88F6-E5BA1F0B9EF7}">
      <dgm:prSet phldrT="[Text]"/>
      <dgm:spPr>
        <a:solidFill>
          <a:srgbClr val="0093D0"/>
        </a:solidFill>
      </dgm:spPr>
      <dgm:t>
        <a:bodyPr/>
        <a:lstStyle/>
        <a:p>
          <a:r>
            <a:rPr lang="en-GB" dirty="0" smtClean="0">
              <a:solidFill>
                <a:srgbClr val="FFFFFF"/>
              </a:solidFill>
            </a:rPr>
            <a:t>OH service completes self assessment upload &amp; evidence</a:t>
          </a:r>
          <a:endParaRPr lang="en-GB" dirty="0"/>
        </a:p>
      </dgm:t>
    </dgm:pt>
    <dgm:pt modelId="{AA1102F8-3C3F-4158-B005-2A70E79428F1}" type="parTrans" cxnId="{592F851B-D7FB-431B-93B8-E737821DCA6B}">
      <dgm:prSet/>
      <dgm:spPr/>
      <dgm:t>
        <a:bodyPr/>
        <a:lstStyle/>
        <a:p>
          <a:endParaRPr lang="en-GB"/>
        </a:p>
      </dgm:t>
    </dgm:pt>
    <dgm:pt modelId="{047AD602-5C91-4033-9EEF-DE8E4EA4F6AE}" type="sibTrans" cxnId="{592F851B-D7FB-431B-93B8-E737821DCA6B}">
      <dgm:prSet/>
      <dgm:spPr/>
      <dgm:t>
        <a:bodyPr/>
        <a:lstStyle/>
        <a:p>
          <a:endParaRPr lang="en-GB"/>
        </a:p>
      </dgm:t>
    </dgm:pt>
    <dgm:pt modelId="{15F493C9-ACD7-438F-8B7C-3737FBF80217}">
      <dgm:prSet phldrT="[Text]" custT="1"/>
      <dgm:spPr/>
      <dgm:t>
        <a:bodyPr/>
        <a:lstStyle/>
        <a:p>
          <a:r>
            <a:rPr lang="en-GB" sz="1600" b="1" dirty="0" smtClean="0">
              <a:latin typeface="Calibri" pitchFamily="34" charset="0"/>
            </a:rPr>
            <a:t>Online System automates a rating for each standard according to the Traffic light system</a:t>
          </a:r>
          <a:endParaRPr lang="en-GB" sz="1600" b="1" dirty="0"/>
        </a:p>
      </dgm:t>
    </dgm:pt>
    <dgm:pt modelId="{A014A0EC-830D-44CC-BC99-CAFED71AFF3B}" type="parTrans" cxnId="{400D4190-AEBB-4A70-A667-70BA5D9669D1}">
      <dgm:prSet/>
      <dgm:spPr/>
      <dgm:t>
        <a:bodyPr/>
        <a:lstStyle/>
        <a:p>
          <a:endParaRPr lang="en-GB"/>
        </a:p>
      </dgm:t>
    </dgm:pt>
    <dgm:pt modelId="{3C23BFEC-5E20-4638-AC0F-09B94DE40647}" type="sibTrans" cxnId="{400D4190-AEBB-4A70-A667-70BA5D9669D1}">
      <dgm:prSet/>
      <dgm:spPr/>
      <dgm:t>
        <a:bodyPr/>
        <a:lstStyle/>
        <a:p>
          <a:endParaRPr lang="en-GB"/>
        </a:p>
      </dgm:t>
    </dgm:pt>
    <dgm:pt modelId="{6DE74ACE-F397-4B3D-9E36-68521BB03D51}">
      <dgm:prSet phldrT="[Text]" custT="1"/>
      <dgm:spPr/>
      <dgm:t>
        <a:bodyPr/>
        <a:lstStyle/>
        <a:p>
          <a:r>
            <a:rPr lang="en-GB" sz="1600" b="1" dirty="0" smtClean="0">
              <a:latin typeface="Calibri" pitchFamily="34" charset="0"/>
            </a:rPr>
            <a:t>Guidance and set up with Online System by the SEQOHS Office</a:t>
          </a:r>
          <a:endParaRPr lang="en-GB" sz="1600" b="1" dirty="0"/>
        </a:p>
      </dgm:t>
    </dgm:pt>
    <dgm:pt modelId="{5704E3B2-3FD1-411C-AE1A-0FA778B31C44}" type="parTrans" cxnId="{C18478E2-B19C-4F47-9596-AEDF732807A2}">
      <dgm:prSet/>
      <dgm:spPr/>
      <dgm:t>
        <a:bodyPr/>
        <a:lstStyle/>
        <a:p>
          <a:endParaRPr lang="en-GB"/>
        </a:p>
      </dgm:t>
    </dgm:pt>
    <dgm:pt modelId="{72EB457E-FE77-4DD4-A09E-1FB10819DA07}" type="sibTrans" cxnId="{C18478E2-B19C-4F47-9596-AEDF732807A2}">
      <dgm:prSet/>
      <dgm:spPr/>
      <dgm:t>
        <a:bodyPr/>
        <a:lstStyle/>
        <a:p>
          <a:endParaRPr lang="en-GB"/>
        </a:p>
      </dgm:t>
    </dgm:pt>
    <dgm:pt modelId="{415D417D-3601-429E-82C9-72201986FC17}">
      <dgm:prSet/>
      <dgm:spPr>
        <a:solidFill>
          <a:srgbClr val="7F7F7F"/>
        </a:solidFill>
      </dgm:spPr>
      <dgm:t>
        <a:bodyPr/>
        <a:lstStyle/>
        <a:p>
          <a:r>
            <a:rPr lang="en-GB" dirty="0" smtClean="0"/>
            <a:t>OH Service reviews results and plans improvements</a:t>
          </a:r>
          <a:endParaRPr lang="en-GB" dirty="0"/>
        </a:p>
      </dgm:t>
    </dgm:pt>
    <dgm:pt modelId="{D7C96AFA-24B2-4F2D-B8F0-1F732EA00F6D}" type="parTrans" cxnId="{CA0994F4-EEF8-4CD2-80E8-69656C7A3114}">
      <dgm:prSet/>
      <dgm:spPr/>
      <dgm:t>
        <a:bodyPr/>
        <a:lstStyle/>
        <a:p>
          <a:endParaRPr lang="en-GB"/>
        </a:p>
      </dgm:t>
    </dgm:pt>
    <dgm:pt modelId="{6BC46BB0-9BF2-49AC-8B03-BD23FBACB954}" type="sibTrans" cxnId="{CA0994F4-EEF8-4CD2-80E8-69656C7A3114}">
      <dgm:prSet/>
      <dgm:spPr/>
      <dgm:t>
        <a:bodyPr/>
        <a:lstStyle/>
        <a:p>
          <a:endParaRPr lang="en-GB"/>
        </a:p>
      </dgm:t>
    </dgm:pt>
    <dgm:pt modelId="{DB0EF8C8-B73D-487A-BFC0-873FD96A182E}">
      <dgm:prSet custT="1"/>
      <dgm:spPr>
        <a:noFill/>
        <a:ln>
          <a:noFill/>
        </a:ln>
      </dgm:spPr>
      <dgm:t>
        <a:bodyPr/>
        <a:lstStyle/>
        <a:p>
          <a:r>
            <a:rPr lang="en-GB" sz="1600" b="1" dirty="0" smtClean="0"/>
            <a:t>Access to action planning and KMS - improvement tools. </a:t>
          </a:r>
          <a:endParaRPr lang="en-GB" sz="1600" b="1" dirty="0"/>
        </a:p>
      </dgm:t>
    </dgm:pt>
    <dgm:pt modelId="{F211FC6C-051D-4C42-827B-2D04E6287805}" type="parTrans" cxnId="{5BCC80E9-CC8D-463A-B384-0BBC00F846AC}">
      <dgm:prSet/>
      <dgm:spPr/>
      <dgm:t>
        <a:bodyPr/>
        <a:lstStyle/>
        <a:p>
          <a:endParaRPr lang="en-GB"/>
        </a:p>
      </dgm:t>
    </dgm:pt>
    <dgm:pt modelId="{4A494C3C-C914-4DFC-A7CA-9F76EF132F6C}" type="sibTrans" cxnId="{5BCC80E9-CC8D-463A-B384-0BBC00F846AC}">
      <dgm:prSet/>
      <dgm:spPr/>
      <dgm:t>
        <a:bodyPr/>
        <a:lstStyle/>
        <a:p>
          <a:endParaRPr lang="en-GB"/>
        </a:p>
      </dgm:t>
    </dgm:pt>
    <dgm:pt modelId="{D39AF2F4-5482-4769-96A8-00837B3E516A}" type="pres">
      <dgm:prSet presAssocID="{48607A20-8A04-4B85-920C-CEE822A353A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807DA831-74BD-4B30-B2E2-CB61917E5F4D}" type="pres">
      <dgm:prSet presAssocID="{6F577C96-0999-4442-B01A-F11BA1DE292F}" presName="composite" presStyleCnt="0"/>
      <dgm:spPr/>
    </dgm:pt>
    <dgm:pt modelId="{DC4701A6-4956-40D5-A907-C246C1893530}" type="pres">
      <dgm:prSet presAssocID="{6F577C96-0999-4442-B01A-F11BA1DE292F}" presName="bentUpArrow1" presStyleLbl="alignImgPlace1" presStyleIdx="0" presStyleCnt="2"/>
      <dgm:spPr/>
    </dgm:pt>
    <dgm:pt modelId="{E8C3BB10-34D0-40C3-9C77-4FCB5F686E0C}" type="pres">
      <dgm:prSet presAssocID="{6F577C96-0999-4442-B01A-F11BA1DE292F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61B5A8-3BFA-437F-95E8-978BFB27F9C4}" type="pres">
      <dgm:prSet presAssocID="{6F577C96-0999-4442-B01A-F11BA1DE292F}" presName="ChildText" presStyleLbl="revTx" presStyleIdx="0" presStyleCnt="3" custScaleX="217385" custLinFactNeighborX="62821" custLinFactNeighborY="-14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217FCF-8A0B-4C45-B0DA-B742051F51CD}" type="pres">
      <dgm:prSet presAssocID="{096A0D4A-B667-4F14-A86A-26A707CA0BDD}" presName="sibTrans" presStyleCnt="0"/>
      <dgm:spPr/>
    </dgm:pt>
    <dgm:pt modelId="{BCC0B8C6-DCFE-4A22-842F-CEFE57C799BE}" type="pres">
      <dgm:prSet presAssocID="{ABFEF2F9-0652-41CF-88F6-E5BA1F0B9EF7}" presName="composite" presStyleCnt="0"/>
      <dgm:spPr/>
    </dgm:pt>
    <dgm:pt modelId="{5B95F163-808A-4A67-B04A-5945F0E92CF0}" type="pres">
      <dgm:prSet presAssocID="{ABFEF2F9-0652-41CF-88F6-E5BA1F0B9EF7}" presName="bentUpArrow1" presStyleLbl="alignImgPlace1" presStyleIdx="1" presStyleCnt="2"/>
      <dgm:spPr/>
    </dgm:pt>
    <dgm:pt modelId="{D6C2E9E3-E937-4B48-927B-0AEE0010B61C}" type="pres">
      <dgm:prSet presAssocID="{ABFEF2F9-0652-41CF-88F6-E5BA1F0B9EF7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2F0058-5B14-46AD-AD79-7BDA809F1DE5}" type="pres">
      <dgm:prSet presAssocID="{ABFEF2F9-0652-41CF-88F6-E5BA1F0B9EF7}" presName="ChildText" presStyleLbl="revTx" presStyleIdx="1" presStyleCnt="3" custScaleX="236332" custLinFactNeighborX="73351" custLinFactNeighborY="-71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175836-E48C-4386-9856-B1D1666FC3AE}" type="pres">
      <dgm:prSet presAssocID="{047AD602-5C91-4033-9EEF-DE8E4EA4F6AE}" presName="sibTrans" presStyleCnt="0"/>
      <dgm:spPr/>
    </dgm:pt>
    <dgm:pt modelId="{B83D233C-6EED-4521-9369-0A257339B6F0}" type="pres">
      <dgm:prSet presAssocID="{415D417D-3601-429E-82C9-72201986FC17}" presName="composite" presStyleCnt="0"/>
      <dgm:spPr/>
    </dgm:pt>
    <dgm:pt modelId="{FBBA01EE-CD73-4347-AADB-56F1290DA811}" type="pres">
      <dgm:prSet presAssocID="{415D417D-3601-429E-82C9-72201986FC17}" presName="ParentText" presStyleLbl="node1" presStyleIdx="2" presStyleCnt="3" custLinFactNeighborX="-13998" custLinFactNeighborY="-79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143618-F623-4B34-B5B4-E5212C04D903}" type="pres">
      <dgm:prSet presAssocID="{415D417D-3601-429E-82C9-72201986FC17}" presName="FinalChildText" presStyleLbl="revTx" presStyleIdx="2" presStyleCnt="3" custScaleX="1270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18478E2-B19C-4F47-9596-AEDF732807A2}" srcId="{6F577C96-0999-4442-B01A-F11BA1DE292F}" destId="{6DE74ACE-F397-4B3D-9E36-68521BB03D51}" srcOrd="0" destOrd="0" parTransId="{5704E3B2-3FD1-411C-AE1A-0FA778B31C44}" sibTransId="{72EB457E-FE77-4DD4-A09E-1FB10819DA07}"/>
    <dgm:cxn modelId="{CA0994F4-EEF8-4CD2-80E8-69656C7A3114}" srcId="{48607A20-8A04-4B85-920C-CEE822A353AE}" destId="{415D417D-3601-429E-82C9-72201986FC17}" srcOrd="2" destOrd="0" parTransId="{D7C96AFA-24B2-4F2D-B8F0-1F732EA00F6D}" sibTransId="{6BC46BB0-9BF2-49AC-8B03-BD23FBACB954}"/>
    <dgm:cxn modelId="{F45BB5E9-B839-4351-AF58-05F7F544CF34}" type="presOf" srcId="{ABFEF2F9-0652-41CF-88F6-E5BA1F0B9EF7}" destId="{D6C2E9E3-E937-4B48-927B-0AEE0010B61C}" srcOrd="0" destOrd="0" presId="urn:microsoft.com/office/officeart/2005/8/layout/StepDownProcess"/>
    <dgm:cxn modelId="{592F851B-D7FB-431B-93B8-E737821DCA6B}" srcId="{48607A20-8A04-4B85-920C-CEE822A353AE}" destId="{ABFEF2F9-0652-41CF-88F6-E5BA1F0B9EF7}" srcOrd="1" destOrd="0" parTransId="{AA1102F8-3C3F-4158-B005-2A70E79428F1}" sibTransId="{047AD602-5C91-4033-9EEF-DE8E4EA4F6AE}"/>
    <dgm:cxn modelId="{3DE24BB5-196A-425E-B336-E2FC92160BA0}" type="presOf" srcId="{6F577C96-0999-4442-B01A-F11BA1DE292F}" destId="{E8C3BB10-34D0-40C3-9C77-4FCB5F686E0C}" srcOrd="0" destOrd="0" presId="urn:microsoft.com/office/officeart/2005/8/layout/StepDownProcess"/>
    <dgm:cxn modelId="{FA526228-9582-4CB3-8FE7-B3CD72F25BD4}" type="presOf" srcId="{48607A20-8A04-4B85-920C-CEE822A353AE}" destId="{D39AF2F4-5482-4769-96A8-00837B3E516A}" srcOrd="0" destOrd="0" presId="urn:microsoft.com/office/officeart/2005/8/layout/StepDownProcess"/>
    <dgm:cxn modelId="{5BCC80E9-CC8D-463A-B384-0BBC00F846AC}" srcId="{415D417D-3601-429E-82C9-72201986FC17}" destId="{DB0EF8C8-B73D-487A-BFC0-873FD96A182E}" srcOrd="0" destOrd="0" parTransId="{F211FC6C-051D-4C42-827B-2D04E6287805}" sibTransId="{4A494C3C-C914-4DFC-A7CA-9F76EF132F6C}"/>
    <dgm:cxn modelId="{21481F93-3D7B-42A2-B2D5-B10691927A01}" srcId="{48607A20-8A04-4B85-920C-CEE822A353AE}" destId="{6F577C96-0999-4442-B01A-F11BA1DE292F}" srcOrd="0" destOrd="0" parTransId="{04A58965-EE3F-49CA-A7CA-A83D7D232F5D}" sibTransId="{096A0D4A-B667-4F14-A86A-26A707CA0BDD}"/>
    <dgm:cxn modelId="{400D4190-AEBB-4A70-A667-70BA5D9669D1}" srcId="{ABFEF2F9-0652-41CF-88F6-E5BA1F0B9EF7}" destId="{15F493C9-ACD7-438F-8B7C-3737FBF80217}" srcOrd="0" destOrd="0" parTransId="{A014A0EC-830D-44CC-BC99-CAFED71AFF3B}" sibTransId="{3C23BFEC-5E20-4638-AC0F-09B94DE40647}"/>
    <dgm:cxn modelId="{4E501AD9-99BC-4E60-AEA5-EAF475F2A887}" type="presOf" srcId="{6DE74ACE-F397-4B3D-9E36-68521BB03D51}" destId="{1E61B5A8-3BFA-437F-95E8-978BFB27F9C4}" srcOrd="0" destOrd="0" presId="urn:microsoft.com/office/officeart/2005/8/layout/StepDownProcess"/>
    <dgm:cxn modelId="{98096DE4-13E0-490D-897F-1BF2E8880E04}" type="presOf" srcId="{15F493C9-ACD7-438F-8B7C-3737FBF80217}" destId="{E82F0058-5B14-46AD-AD79-7BDA809F1DE5}" srcOrd="0" destOrd="0" presId="urn:microsoft.com/office/officeart/2005/8/layout/StepDownProcess"/>
    <dgm:cxn modelId="{D9C4310C-DEC8-4792-B3EE-DDE1624509F6}" type="presOf" srcId="{415D417D-3601-429E-82C9-72201986FC17}" destId="{FBBA01EE-CD73-4347-AADB-56F1290DA811}" srcOrd="0" destOrd="0" presId="urn:microsoft.com/office/officeart/2005/8/layout/StepDownProcess"/>
    <dgm:cxn modelId="{B63D9556-3B6F-4507-99F5-59BC51E9B1F0}" type="presOf" srcId="{DB0EF8C8-B73D-487A-BFC0-873FD96A182E}" destId="{19143618-F623-4B34-B5B4-E5212C04D903}" srcOrd="0" destOrd="0" presId="urn:microsoft.com/office/officeart/2005/8/layout/StepDownProcess"/>
    <dgm:cxn modelId="{05205CD9-9DA8-4F2B-82B0-D4224905DB97}" type="presParOf" srcId="{D39AF2F4-5482-4769-96A8-00837B3E516A}" destId="{807DA831-74BD-4B30-B2E2-CB61917E5F4D}" srcOrd="0" destOrd="0" presId="urn:microsoft.com/office/officeart/2005/8/layout/StepDownProcess"/>
    <dgm:cxn modelId="{C8256422-A188-44D8-AFC6-233762F1EEE2}" type="presParOf" srcId="{807DA831-74BD-4B30-B2E2-CB61917E5F4D}" destId="{DC4701A6-4956-40D5-A907-C246C1893530}" srcOrd="0" destOrd="0" presId="urn:microsoft.com/office/officeart/2005/8/layout/StepDownProcess"/>
    <dgm:cxn modelId="{9CF3CFA4-A6D1-43E0-9529-754F60924E2E}" type="presParOf" srcId="{807DA831-74BD-4B30-B2E2-CB61917E5F4D}" destId="{E8C3BB10-34D0-40C3-9C77-4FCB5F686E0C}" srcOrd="1" destOrd="0" presId="urn:microsoft.com/office/officeart/2005/8/layout/StepDownProcess"/>
    <dgm:cxn modelId="{14E30493-67E9-42A4-B42D-5464728E8F6D}" type="presParOf" srcId="{807DA831-74BD-4B30-B2E2-CB61917E5F4D}" destId="{1E61B5A8-3BFA-437F-95E8-978BFB27F9C4}" srcOrd="2" destOrd="0" presId="urn:microsoft.com/office/officeart/2005/8/layout/StepDownProcess"/>
    <dgm:cxn modelId="{ACA2AC3D-F415-41ED-BF23-90FA24E4537F}" type="presParOf" srcId="{D39AF2F4-5482-4769-96A8-00837B3E516A}" destId="{B9217FCF-8A0B-4C45-B0DA-B742051F51CD}" srcOrd="1" destOrd="0" presId="urn:microsoft.com/office/officeart/2005/8/layout/StepDownProcess"/>
    <dgm:cxn modelId="{F032A4B2-19E5-4D46-AE92-52A5E832E8A1}" type="presParOf" srcId="{D39AF2F4-5482-4769-96A8-00837B3E516A}" destId="{BCC0B8C6-DCFE-4A22-842F-CEFE57C799BE}" srcOrd="2" destOrd="0" presId="urn:microsoft.com/office/officeart/2005/8/layout/StepDownProcess"/>
    <dgm:cxn modelId="{3A2B4F63-D8B7-4AFE-A58A-A78BAD61BDDE}" type="presParOf" srcId="{BCC0B8C6-DCFE-4A22-842F-CEFE57C799BE}" destId="{5B95F163-808A-4A67-B04A-5945F0E92CF0}" srcOrd="0" destOrd="0" presId="urn:microsoft.com/office/officeart/2005/8/layout/StepDownProcess"/>
    <dgm:cxn modelId="{DEA30A1D-D31C-47D9-A7A8-936336F53868}" type="presParOf" srcId="{BCC0B8C6-DCFE-4A22-842F-CEFE57C799BE}" destId="{D6C2E9E3-E937-4B48-927B-0AEE0010B61C}" srcOrd="1" destOrd="0" presId="urn:microsoft.com/office/officeart/2005/8/layout/StepDownProcess"/>
    <dgm:cxn modelId="{6F2358E8-8215-44A9-B37F-B831B29FF2B4}" type="presParOf" srcId="{BCC0B8C6-DCFE-4A22-842F-CEFE57C799BE}" destId="{E82F0058-5B14-46AD-AD79-7BDA809F1DE5}" srcOrd="2" destOrd="0" presId="urn:microsoft.com/office/officeart/2005/8/layout/StepDownProcess"/>
    <dgm:cxn modelId="{63AEA05F-84A2-4F18-8A01-D531FA234223}" type="presParOf" srcId="{D39AF2F4-5482-4769-96A8-00837B3E516A}" destId="{67175836-E48C-4386-9856-B1D1666FC3AE}" srcOrd="3" destOrd="0" presId="urn:microsoft.com/office/officeart/2005/8/layout/StepDownProcess"/>
    <dgm:cxn modelId="{EE260DE6-6EAD-4F68-966C-294977F93F24}" type="presParOf" srcId="{D39AF2F4-5482-4769-96A8-00837B3E516A}" destId="{B83D233C-6EED-4521-9369-0A257339B6F0}" srcOrd="4" destOrd="0" presId="urn:microsoft.com/office/officeart/2005/8/layout/StepDownProcess"/>
    <dgm:cxn modelId="{3A31DE49-F5A5-4112-855E-AEAF88EA0B8D}" type="presParOf" srcId="{B83D233C-6EED-4521-9369-0A257339B6F0}" destId="{FBBA01EE-CD73-4347-AADB-56F1290DA811}" srcOrd="0" destOrd="0" presId="urn:microsoft.com/office/officeart/2005/8/layout/StepDownProcess"/>
    <dgm:cxn modelId="{96A50671-4254-4EB4-9BE3-A015B2AFFB70}" type="presParOf" srcId="{B83D233C-6EED-4521-9369-0A257339B6F0}" destId="{19143618-F623-4B34-B5B4-E5212C04D90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C900AB-B38C-4D6C-9F0A-A9BB27CF84A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3764984-8BC4-4363-B338-9F70C7F38C0A}">
      <dgm:prSet phldrT="[Text]"/>
      <dgm:spPr>
        <a:solidFill>
          <a:srgbClr val="103F72"/>
        </a:solidFill>
        <a:ln>
          <a:noFill/>
        </a:ln>
      </dgm:spPr>
      <dgm:t>
        <a:bodyPr/>
        <a:lstStyle/>
        <a:p>
          <a:r>
            <a:rPr lang="en-GB" dirty="0" smtClean="0">
              <a:solidFill>
                <a:srgbClr val="FFFFFF"/>
              </a:solidFill>
              <a:cs typeface="Arial" charset="0"/>
            </a:rPr>
            <a:t>Agree date for SEQOHS Accreditation</a:t>
          </a:r>
          <a:endParaRPr lang="en-GB" dirty="0"/>
        </a:p>
      </dgm:t>
    </dgm:pt>
    <dgm:pt modelId="{03B847C1-A489-4D36-9AEF-E9AE000149D5}" type="parTrans" cxnId="{C30B8D30-7968-43C4-978F-049F00A5DA9A}">
      <dgm:prSet/>
      <dgm:spPr/>
      <dgm:t>
        <a:bodyPr/>
        <a:lstStyle/>
        <a:p>
          <a:endParaRPr lang="en-GB"/>
        </a:p>
      </dgm:t>
    </dgm:pt>
    <dgm:pt modelId="{B1A30BE2-CAC6-4F45-841A-CC10F01A4E35}" type="sibTrans" cxnId="{C30B8D30-7968-43C4-978F-049F00A5DA9A}">
      <dgm:prSet/>
      <dgm:spPr/>
      <dgm:t>
        <a:bodyPr/>
        <a:lstStyle/>
        <a:p>
          <a:endParaRPr lang="en-GB"/>
        </a:p>
      </dgm:t>
    </dgm:pt>
    <dgm:pt modelId="{8B6C8D99-2337-4B9B-AA6E-6215C2D303B9}">
      <dgm:prSet phldrT="[Text]" custT="1"/>
      <dgm:spPr/>
      <dgm:t>
        <a:bodyPr/>
        <a:lstStyle/>
        <a:p>
          <a:r>
            <a:rPr lang="en-GB" sz="1600" b="1" dirty="0" smtClean="0">
              <a:latin typeface="Calibri" pitchFamily="34" charset="0"/>
            </a:rPr>
            <a:t>Access to training, How to pass SEQOHS Accreditation Seminars</a:t>
          </a:r>
          <a:endParaRPr lang="en-GB" sz="1600" b="1" dirty="0"/>
        </a:p>
      </dgm:t>
    </dgm:pt>
    <dgm:pt modelId="{184CBD5D-F999-4EA5-ADAF-7AACD57AED18}" type="parTrans" cxnId="{34E98323-06C2-4624-BEFE-33DA79963BFC}">
      <dgm:prSet/>
      <dgm:spPr/>
      <dgm:t>
        <a:bodyPr/>
        <a:lstStyle/>
        <a:p>
          <a:endParaRPr lang="en-GB"/>
        </a:p>
      </dgm:t>
    </dgm:pt>
    <dgm:pt modelId="{603BB5EF-EF2F-417B-8FEE-CC1EB837C30D}" type="sibTrans" cxnId="{34E98323-06C2-4624-BEFE-33DA79963BFC}">
      <dgm:prSet/>
      <dgm:spPr/>
      <dgm:t>
        <a:bodyPr/>
        <a:lstStyle/>
        <a:p>
          <a:endParaRPr lang="en-GB"/>
        </a:p>
      </dgm:t>
    </dgm:pt>
    <dgm:pt modelId="{5A3835B4-5001-4D71-82B2-B119FA772C0C}">
      <dgm:prSet phldrT="[Text]"/>
      <dgm:spPr>
        <a:solidFill>
          <a:srgbClr val="0093D0"/>
        </a:solidFill>
        <a:ln>
          <a:noFill/>
        </a:ln>
      </dgm:spPr>
      <dgm:t>
        <a:bodyPr/>
        <a:lstStyle/>
        <a:p>
          <a:r>
            <a:rPr lang="en-GB" dirty="0" smtClean="0"/>
            <a:t>SEQOHS Assessors review  evidence prior   to visit</a:t>
          </a:r>
          <a:endParaRPr lang="en-GB" dirty="0"/>
        </a:p>
      </dgm:t>
    </dgm:pt>
    <dgm:pt modelId="{8A2A8D70-3AD4-4C8A-9164-4724772CFDDA}" type="parTrans" cxnId="{E94CF4E3-E4BB-4665-BB6E-2607D9DEC1D1}">
      <dgm:prSet/>
      <dgm:spPr/>
      <dgm:t>
        <a:bodyPr/>
        <a:lstStyle/>
        <a:p>
          <a:endParaRPr lang="en-GB"/>
        </a:p>
      </dgm:t>
    </dgm:pt>
    <dgm:pt modelId="{DB330327-DAB9-4C75-ACE1-BC418DDC89E6}" type="sibTrans" cxnId="{E94CF4E3-E4BB-4665-BB6E-2607D9DEC1D1}">
      <dgm:prSet/>
      <dgm:spPr/>
      <dgm:t>
        <a:bodyPr/>
        <a:lstStyle/>
        <a:p>
          <a:endParaRPr lang="en-GB"/>
        </a:p>
      </dgm:t>
    </dgm:pt>
    <dgm:pt modelId="{98A72A3F-DCCC-4CE9-92A6-F9A4BE92FF7E}">
      <dgm:prSet phldrT="[Text]" custT="1"/>
      <dgm:spPr/>
      <dgm:t>
        <a:bodyPr/>
        <a:lstStyle/>
        <a:p>
          <a:r>
            <a:rPr lang="en-GB" sz="1600" b="1" dirty="0" smtClean="0">
              <a:latin typeface="Calibri" pitchFamily="34" charset="0"/>
            </a:rPr>
            <a:t>Review checklist, provide feedback to the OH Service and add comments for fellow assessors</a:t>
          </a:r>
          <a:endParaRPr lang="en-GB" sz="1600" b="1" dirty="0"/>
        </a:p>
      </dgm:t>
    </dgm:pt>
    <dgm:pt modelId="{0E27A2C8-7675-443A-ACCB-AB0D8AEBCE01}" type="parTrans" cxnId="{D7F8B2CD-8FC5-4A00-9075-4AF513330069}">
      <dgm:prSet/>
      <dgm:spPr/>
      <dgm:t>
        <a:bodyPr/>
        <a:lstStyle/>
        <a:p>
          <a:endParaRPr lang="en-GB"/>
        </a:p>
      </dgm:t>
    </dgm:pt>
    <dgm:pt modelId="{4E4C0F5B-882B-44BF-864E-920C03F7713A}" type="sibTrans" cxnId="{D7F8B2CD-8FC5-4A00-9075-4AF513330069}">
      <dgm:prSet/>
      <dgm:spPr/>
      <dgm:t>
        <a:bodyPr/>
        <a:lstStyle/>
        <a:p>
          <a:endParaRPr lang="en-GB"/>
        </a:p>
      </dgm:t>
    </dgm:pt>
    <dgm:pt modelId="{89A094A5-AD40-4483-A0E7-E7BE5DC9BB08}">
      <dgm:prSet phldrT="[Text]"/>
      <dgm:spPr>
        <a:solidFill>
          <a:srgbClr val="7F7F7F"/>
        </a:solidFill>
        <a:ln>
          <a:noFill/>
        </a:ln>
      </dgm:spPr>
      <dgm:t>
        <a:bodyPr/>
        <a:lstStyle/>
        <a:p>
          <a:r>
            <a:rPr lang="en-GB" dirty="0" smtClean="0">
              <a:solidFill>
                <a:srgbClr val="FFFFFF"/>
              </a:solidFill>
            </a:rPr>
            <a:t>SEQOHS Assessors Conduct Assessment and prepare a report</a:t>
          </a:r>
          <a:endParaRPr lang="en-GB" dirty="0"/>
        </a:p>
      </dgm:t>
    </dgm:pt>
    <dgm:pt modelId="{7526DA04-1CBA-45F0-B9CC-BC163388C5DE}" type="parTrans" cxnId="{67BAD5EA-362D-493C-A2F6-5862BE0FD472}">
      <dgm:prSet/>
      <dgm:spPr/>
      <dgm:t>
        <a:bodyPr/>
        <a:lstStyle/>
        <a:p>
          <a:endParaRPr lang="en-GB"/>
        </a:p>
      </dgm:t>
    </dgm:pt>
    <dgm:pt modelId="{2EF00333-2DBD-43EA-A097-D673A42375E2}" type="sibTrans" cxnId="{67BAD5EA-362D-493C-A2F6-5862BE0FD472}">
      <dgm:prSet/>
      <dgm:spPr/>
      <dgm:t>
        <a:bodyPr/>
        <a:lstStyle/>
        <a:p>
          <a:endParaRPr lang="en-GB"/>
        </a:p>
      </dgm:t>
    </dgm:pt>
    <dgm:pt modelId="{0076A3A8-5E2A-4DA3-9406-8CAFFE416E9C}">
      <dgm:prSet phldrT="[Text]" custT="1"/>
      <dgm:spPr/>
      <dgm:t>
        <a:bodyPr/>
        <a:lstStyle/>
        <a:p>
          <a:r>
            <a:rPr lang="en-GB" sz="1600" b="1" dirty="0" smtClean="0">
              <a:latin typeface="Calibri" pitchFamily="34" charset="0"/>
            </a:rPr>
            <a:t>Assessors carry out assessment  and complete their report online with their findings and recommendations</a:t>
          </a:r>
          <a:endParaRPr lang="en-GB" sz="1600" b="1" dirty="0"/>
        </a:p>
      </dgm:t>
    </dgm:pt>
    <dgm:pt modelId="{4002C3BF-6DF2-4D1C-B32F-01A4BF9B4E11}" type="parTrans" cxnId="{B9524331-CB11-4D0B-BFA2-A152572CA613}">
      <dgm:prSet/>
      <dgm:spPr/>
      <dgm:t>
        <a:bodyPr/>
        <a:lstStyle/>
        <a:p>
          <a:endParaRPr lang="en-GB"/>
        </a:p>
      </dgm:t>
    </dgm:pt>
    <dgm:pt modelId="{1076A513-679E-4C49-9848-5A7CA85B1265}" type="sibTrans" cxnId="{B9524331-CB11-4D0B-BFA2-A152572CA613}">
      <dgm:prSet/>
      <dgm:spPr/>
      <dgm:t>
        <a:bodyPr/>
        <a:lstStyle/>
        <a:p>
          <a:endParaRPr lang="en-GB"/>
        </a:p>
      </dgm:t>
    </dgm:pt>
    <dgm:pt modelId="{9D927CC4-CD7A-4198-B5F5-ACEFE4874823}" type="pres">
      <dgm:prSet presAssocID="{1BC900AB-B38C-4D6C-9F0A-A9BB27CF84A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5E8A114F-B4F1-4EB8-9E1B-EA0FB608EDE6}" type="pres">
      <dgm:prSet presAssocID="{73764984-8BC4-4363-B338-9F70C7F38C0A}" presName="composite" presStyleCnt="0"/>
      <dgm:spPr/>
    </dgm:pt>
    <dgm:pt modelId="{07B59A32-99A7-4B7E-A901-350B3F346E82}" type="pres">
      <dgm:prSet presAssocID="{73764984-8BC4-4363-B338-9F70C7F38C0A}" presName="bentUpArrow1" presStyleLbl="alignImgPlace1" presStyleIdx="0" presStyleCnt="2"/>
      <dgm:spPr/>
    </dgm:pt>
    <dgm:pt modelId="{AFA08BE2-6B32-4AC7-B18E-F774074B6487}" type="pres">
      <dgm:prSet presAssocID="{73764984-8BC4-4363-B338-9F70C7F38C0A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BCF0AB-4FAE-4415-8414-198AB0708FBA}" type="pres">
      <dgm:prSet presAssocID="{73764984-8BC4-4363-B338-9F70C7F38C0A}" presName="ChildText" presStyleLbl="revTx" presStyleIdx="0" presStyleCnt="3" custScaleX="188900" custLinFactNeighborX="43639" custLinFactNeighborY="-14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553FC5-2E81-4BC7-B1A8-6E38B5FCBFAE}" type="pres">
      <dgm:prSet presAssocID="{B1A30BE2-CAC6-4F45-841A-CC10F01A4E35}" presName="sibTrans" presStyleCnt="0"/>
      <dgm:spPr/>
    </dgm:pt>
    <dgm:pt modelId="{D1A97DBB-D335-4E32-9965-297D28142459}" type="pres">
      <dgm:prSet presAssocID="{5A3835B4-5001-4D71-82B2-B119FA772C0C}" presName="composite" presStyleCnt="0"/>
      <dgm:spPr/>
    </dgm:pt>
    <dgm:pt modelId="{4BBBA672-9EFC-4983-AC7B-5EC7799835F4}" type="pres">
      <dgm:prSet presAssocID="{5A3835B4-5001-4D71-82B2-B119FA772C0C}" presName="bentUpArrow1" presStyleLbl="alignImgPlace1" presStyleIdx="1" presStyleCnt="2"/>
      <dgm:spPr/>
    </dgm:pt>
    <dgm:pt modelId="{DE4272B8-E72B-4F08-8F83-2D918E7C706D}" type="pres">
      <dgm:prSet presAssocID="{5A3835B4-5001-4D71-82B2-B119FA772C0C}" presName="ParentText" presStyleLbl="node1" presStyleIdx="1" presStyleCnt="3" custLinFactNeighborX="-23272" custLinFactNeighborY="-13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62AC2E-A480-4E6A-88A4-EC9A4FE13AB9}" type="pres">
      <dgm:prSet presAssocID="{5A3835B4-5001-4D71-82B2-B119FA772C0C}" presName="ChildText" presStyleLbl="revTx" presStyleIdx="1" presStyleCnt="3" custScaleX="245717" custLinFactNeighborX="46593" custLinFactNeighborY="-7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0903B7-454D-4CDA-AA5F-7DAB3261BCB1}" type="pres">
      <dgm:prSet presAssocID="{DB330327-DAB9-4C75-ACE1-BC418DDC89E6}" presName="sibTrans" presStyleCnt="0"/>
      <dgm:spPr/>
    </dgm:pt>
    <dgm:pt modelId="{65B3BEC1-7D22-4034-8BFE-35AFDAF18BE3}" type="pres">
      <dgm:prSet presAssocID="{89A094A5-AD40-4483-A0E7-E7BE5DC9BB08}" presName="composite" presStyleCnt="0"/>
      <dgm:spPr/>
    </dgm:pt>
    <dgm:pt modelId="{FF4357EE-1EAF-472E-B732-040BB218FE3C}" type="pres">
      <dgm:prSet presAssocID="{89A094A5-AD40-4483-A0E7-E7BE5DC9BB08}" presName="ParentText" presStyleLbl="node1" presStyleIdx="2" presStyleCnt="3" custLinFactNeighborX="-24716" custLinFactNeighborY="-79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5ADED2-5D57-49A0-9CF5-AB5594A9EAE4}" type="pres">
      <dgm:prSet presAssocID="{89A094A5-AD40-4483-A0E7-E7BE5DC9BB08}" presName="FinalChildText" presStyleLbl="revTx" presStyleIdx="2" presStyleCnt="3" custScaleX="176910" custLinFactNeighborX="8733" custLinFactNeighborY="-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9524331-CB11-4D0B-BFA2-A152572CA613}" srcId="{89A094A5-AD40-4483-A0E7-E7BE5DC9BB08}" destId="{0076A3A8-5E2A-4DA3-9406-8CAFFE416E9C}" srcOrd="0" destOrd="0" parTransId="{4002C3BF-6DF2-4D1C-B32F-01A4BF9B4E11}" sibTransId="{1076A513-679E-4C49-9848-5A7CA85B1265}"/>
    <dgm:cxn modelId="{EF14F70E-BB00-4AA7-BC63-67A21697210E}" type="presOf" srcId="{8B6C8D99-2337-4B9B-AA6E-6215C2D303B9}" destId="{3FBCF0AB-4FAE-4415-8414-198AB0708FBA}" srcOrd="0" destOrd="0" presId="urn:microsoft.com/office/officeart/2005/8/layout/StepDownProcess"/>
    <dgm:cxn modelId="{96530575-33EF-4CED-8804-8257CCF20669}" type="presOf" srcId="{5A3835B4-5001-4D71-82B2-B119FA772C0C}" destId="{DE4272B8-E72B-4F08-8F83-2D918E7C706D}" srcOrd="0" destOrd="0" presId="urn:microsoft.com/office/officeart/2005/8/layout/StepDownProcess"/>
    <dgm:cxn modelId="{C30B8D30-7968-43C4-978F-049F00A5DA9A}" srcId="{1BC900AB-B38C-4D6C-9F0A-A9BB27CF84A4}" destId="{73764984-8BC4-4363-B338-9F70C7F38C0A}" srcOrd="0" destOrd="0" parTransId="{03B847C1-A489-4D36-9AEF-E9AE000149D5}" sibTransId="{B1A30BE2-CAC6-4F45-841A-CC10F01A4E35}"/>
    <dgm:cxn modelId="{28CB4ABB-4034-4D84-A7E6-81BFA09B2E18}" type="presOf" srcId="{0076A3A8-5E2A-4DA3-9406-8CAFFE416E9C}" destId="{385ADED2-5D57-49A0-9CF5-AB5594A9EAE4}" srcOrd="0" destOrd="0" presId="urn:microsoft.com/office/officeart/2005/8/layout/StepDownProcess"/>
    <dgm:cxn modelId="{D7F8B2CD-8FC5-4A00-9075-4AF513330069}" srcId="{5A3835B4-5001-4D71-82B2-B119FA772C0C}" destId="{98A72A3F-DCCC-4CE9-92A6-F9A4BE92FF7E}" srcOrd="0" destOrd="0" parTransId="{0E27A2C8-7675-443A-ACCB-AB0D8AEBCE01}" sibTransId="{4E4C0F5B-882B-44BF-864E-920C03F7713A}"/>
    <dgm:cxn modelId="{7F0A3678-5E8F-4456-918E-6EB8865486AE}" type="presOf" srcId="{1BC900AB-B38C-4D6C-9F0A-A9BB27CF84A4}" destId="{9D927CC4-CD7A-4198-B5F5-ACEFE4874823}" srcOrd="0" destOrd="0" presId="urn:microsoft.com/office/officeart/2005/8/layout/StepDownProcess"/>
    <dgm:cxn modelId="{E94CF4E3-E4BB-4665-BB6E-2607D9DEC1D1}" srcId="{1BC900AB-B38C-4D6C-9F0A-A9BB27CF84A4}" destId="{5A3835B4-5001-4D71-82B2-B119FA772C0C}" srcOrd="1" destOrd="0" parTransId="{8A2A8D70-3AD4-4C8A-9164-4724772CFDDA}" sibTransId="{DB330327-DAB9-4C75-ACE1-BC418DDC89E6}"/>
    <dgm:cxn modelId="{67BAD5EA-362D-493C-A2F6-5862BE0FD472}" srcId="{1BC900AB-B38C-4D6C-9F0A-A9BB27CF84A4}" destId="{89A094A5-AD40-4483-A0E7-E7BE5DC9BB08}" srcOrd="2" destOrd="0" parTransId="{7526DA04-1CBA-45F0-B9CC-BC163388C5DE}" sibTransId="{2EF00333-2DBD-43EA-A097-D673A42375E2}"/>
    <dgm:cxn modelId="{34E98323-06C2-4624-BEFE-33DA79963BFC}" srcId="{73764984-8BC4-4363-B338-9F70C7F38C0A}" destId="{8B6C8D99-2337-4B9B-AA6E-6215C2D303B9}" srcOrd="0" destOrd="0" parTransId="{184CBD5D-F999-4EA5-ADAF-7AACD57AED18}" sibTransId="{603BB5EF-EF2F-417B-8FEE-CC1EB837C30D}"/>
    <dgm:cxn modelId="{5EF1CD13-9D70-46DB-AAAC-49FB8D11F2CA}" type="presOf" srcId="{73764984-8BC4-4363-B338-9F70C7F38C0A}" destId="{AFA08BE2-6B32-4AC7-B18E-F774074B6487}" srcOrd="0" destOrd="0" presId="urn:microsoft.com/office/officeart/2005/8/layout/StepDownProcess"/>
    <dgm:cxn modelId="{CF15BD0B-1A32-419F-A396-79F0779A29A7}" type="presOf" srcId="{98A72A3F-DCCC-4CE9-92A6-F9A4BE92FF7E}" destId="{E762AC2E-A480-4E6A-88A4-EC9A4FE13AB9}" srcOrd="0" destOrd="0" presId="urn:microsoft.com/office/officeart/2005/8/layout/StepDownProcess"/>
    <dgm:cxn modelId="{B9A54993-A1FA-479A-AAA9-3A50AAF9E823}" type="presOf" srcId="{89A094A5-AD40-4483-A0E7-E7BE5DC9BB08}" destId="{FF4357EE-1EAF-472E-B732-040BB218FE3C}" srcOrd="0" destOrd="0" presId="urn:microsoft.com/office/officeart/2005/8/layout/StepDownProcess"/>
    <dgm:cxn modelId="{24E917B5-D307-4C8F-9625-0B48C5565414}" type="presParOf" srcId="{9D927CC4-CD7A-4198-B5F5-ACEFE4874823}" destId="{5E8A114F-B4F1-4EB8-9E1B-EA0FB608EDE6}" srcOrd="0" destOrd="0" presId="urn:microsoft.com/office/officeart/2005/8/layout/StepDownProcess"/>
    <dgm:cxn modelId="{A103191B-A225-4E6F-A30C-5808D4EC348B}" type="presParOf" srcId="{5E8A114F-B4F1-4EB8-9E1B-EA0FB608EDE6}" destId="{07B59A32-99A7-4B7E-A901-350B3F346E82}" srcOrd="0" destOrd="0" presId="urn:microsoft.com/office/officeart/2005/8/layout/StepDownProcess"/>
    <dgm:cxn modelId="{7536D92E-9458-4588-B6DE-0A09661D59FC}" type="presParOf" srcId="{5E8A114F-B4F1-4EB8-9E1B-EA0FB608EDE6}" destId="{AFA08BE2-6B32-4AC7-B18E-F774074B6487}" srcOrd="1" destOrd="0" presId="urn:microsoft.com/office/officeart/2005/8/layout/StepDownProcess"/>
    <dgm:cxn modelId="{23BE5703-EC53-4206-9F0C-17111384E705}" type="presParOf" srcId="{5E8A114F-B4F1-4EB8-9E1B-EA0FB608EDE6}" destId="{3FBCF0AB-4FAE-4415-8414-198AB0708FBA}" srcOrd="2" destOrd="0" presId="urn:microsoft.com/office/officeart/2005/8/layout/StepDownProcess"/>
    <dgm:cxn modelId="{EBABE3DF-B28F-449E-8208-0817BA92F989}" type="presParOf" srcId="{9D927CC4-CD7A-4198-B5F5-ACEFE4874823}" destId="{50553FC5-2E81-4BC7-B1A8-6E38B5FCBFAE}" srcOrd="1" destOrd="0" presId="urn:microsoft.com/office/officeart/2005/8/layout/StepDownProcess"/>
    <dgm:cxn modelId="{8AA3EC4B-489A-47E8-948E-C4BB4051CCBB}" type="presParOf" srcId="{9D927CC4-CD7A-4198-B5F5-ACEFE4874823}" destId="{D1A97DBB-D335-4E32-9965-297D28142459}" srcOrd="2" destOrd="0" presId="urn:microsoft.com/office/officeart/2005/8/layout/StepDownProcess"/>
    <dgm:cxn modelId="{50CD43EC-C581-44D5-BDBE-0DEB04CF0713}" type="presParOf" srcId="{D1A97DBB-D335-4E32-9965-297D28142459}" destId="{4BBBA672-9EFC-4983-AC7B-5EC7799835F4}" srcOrd="0" destOrd="0" presId="urn:microsoft.com/office/officeart/2005/8/layout/StepDownProcess"/>
    <dgm:cxn modelId="{D6258F3E-32E8-40BF-B2DE-AB4130A1D151}" type="presParOf" srcId="{D1A97DBB-D335-4E32-9965-297D28142459}" destId="{DE4272B8-E72B-4F08-8F83-2D918E7C706D}" srcOrd="1" destOrd="0" presId="urn:microsoft.com/office/officeart/2005/8/layout/StepDownProcess"/>
    <dgm:cxn modelId="{91521993-7F80-4726-9C1E-1DCD97DA5477}" type="presParOf" srcId="{D1A97DBB-D335-4E32-9965-297D28142459}" destId="{E762AC2E-A480-4E6A-88A4-EC9A4FE13AB9}" srcOrd="2" destOrd="0" presId="urn:microsoft.com/office/officeart/2005/8/layout/StepDownProcess"/>
    <dgm:cxn modelId="{C46CDB6C-591B-4E1B-94A2-01C622363113}" type="presParOf" srcId="{9D927CC4-CD7A-4198-B5F5-ACEFE4874823}" destId="{0C0903B7-454D-4CDA-AA5F-7DAB3261BCB1}" srcOrd="3" destOrd="0" presId="urn:microsoft.com/office/officeart/2005/8/layout/StepDownProcess"/>
    <dgm:cxn modelId="{B7006FE4-B608-44F5-83A2-407549274140}" type="presParOf" srcId="{9D927CC4-CD7A-4198-B5F5-ACEFE4874823}" destId="{65B3BEC1-7D22-4034-8BFE-35AFDAF18BE3}" srcOrd="4" destOrd="0" presId="urn:microsoft.com/office/officeart/2005/8/layout/StepDownProcess"/>
    <dgm:cxn modelId="{619CFBA4-DD77-4A7B-A58B-6EAAB24CC141}" type="presParOf" srcId="{65B3BEC1-7D22-4034-8BFE-35AFDAF18BE3}" destId="{FF4357EE-1EAF-472E-B732-040BB218FE3C}" srcOrd="0" destOrd="0" presId="urn:microsoft.com/office/officeart/2005/8/layout/StepDownProcess"/>
    <dgm:cxn modelId="{D6EC23B5-80B9-460C-A0E5-F117C26D2D72}" type="presParOf" srcId="{65B3BEC1-7D22-4034-8BFE-35AFDAF18BE3}" destId="{385ADED2-5D57-49A0-9CF5-AB5594A9EAE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707B12-0ED3-42A8-A249-C46A0204548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DC3987E-2BF3-4EEB-BDB3-FD5C35A81CDE}">
      <dgm:prSet phldrT="[Text]" custT="1"/>
      <dgm:spPr>
        <a:solidFill>
          <a:srgbClr val="103F72"/>
        </a:solidFill>
      </dgm:spPr>
      <dgm:t>
        <a:bodyPr/>
        <a:lstStyle/>
        <a:p>
          <a:r>
            <a:rPr lang="en-GB" sz="3600" b="0" dirty="0" smtClean="0">
              <a:solidFill>
                <a:schemeClr val="bg1"/>
              </a:solidFill>
            </a:rPr>
            <a:t>Clinical Lead (Doctor, Nurse, Manager)</a:t>
          </a:r>
          <a:endParaRPr lang="en-GB" sz="3600" b="0" dirty="0"/>
        </a:p>
      </dgm:t>
    </dgm:pt>
    <dgm:pt modelId="{B2E8DA42-130C-41E4-8826-3186860F21B0}" type="parTrans" cxnId="{F471FCD0-6A04-4605-A1BD-7C61A08923C9}">
      <dgm:prSet/>
      <dgm:spPr/>
      <dgm:t>
        <a:bodyPr/>
        <a:lstStyle/>
        <a:p>
          <a:endParaRPr lang="en-GB"/>
        </a:p>
      </dgm:t>
    </dgm:pt>
    <dgm:pt modelId="{FB7895BE-17A1-4E9F-9C4E-B9555FB7A563}" type="sibTrans" cxnId="{F471FCD0-6A04-4605-A1BD-7C61A08923C9}">
      <dgm:prSet/>
      <dgm:spPr/>
      <dgm:t>
        <a:bodyPr/>
        <a:lstStyle/>
        <a:p>
          <a:endParaRPr lang="en-GB"/>
        </a:p>
      </dgm:t>
    </dgm:pt>
    <dgm:pt modelId="{E731F874-F089-4331-9E44-64C37EA52550}">
      <dgm:prSet phldrT="[Text]"/>
      <dgm:spPr/>
      <dgm:t>
        <a:bodyPr/>
        <a:lstStyle/>
        <a:p>
          <a:r>
            <a:rPr lang="en-GB" dirty="0" smtClean="0"/>
            <a:t>Evidence validation</a:t>
          </a:r>
        </a:p>
        <a:p>
          <a:r>
            <a:rPr lang="en-GB" dirty="0" smtClean="0"/>
            <a:t>Finalisation of report</a:t>
          </a:r>
          <a:endParaRPr lang="en-GB" dirty="0"/>
        </a:p>
      </dgm:t>
    </dgm:pt>
    <dgm:pt modelId="{8704E9F0-0EA9-468C-9CD2-58D6D052E589}" type="parTrans" cxnId="{D096FE77-C2D5-4FBB-908F-AA1C79E3A508}">
      <dgm:prSet/>
      <dgm:spPr/>
      <dgm:t>
        <a:bodyPr/>
        <a:lstStyle/>
        <a:p>
          <a:endParaRPr lang="en-GB"/>
        </a:p>
      </dgm:t>
    </dgm:pt>
    <dgm:pt modelId="{FE250929-9357-4484-9FB2-933F5817CCAE}" type="sibTrans" cxnId="{D096FE77-C2D5-4FBB-908F-AA1C79E3A508}">
      <dgm:prSet/>
      <dgm:spPr/>
      <dgm:t>
        <a:bodyPr/>
        <a:lstStyle/>
        <a:p>
          <a:endParaRPr lang="en-GB"/>
        </a:p>
      </dgm:t>
    </dgm:pt>
    <dgm:pt modelId="{A21AD544-8FCB-4284-8189-83D15A551CC0}">
      <dgm:prSet phldrT="[Text]" custT="1"/>
      <dgm:spPr>
        <a:solidFill>
          <a:srgbClr val="0093D0"/>
        </a:solidFill>
      </dgm:spPr>
      <dgm:t>
        <a:bodyPr/>
        <a:lstStyle/>
        <a:p>
          <a:r>
            <a:rPr lang="en-GB" sz="3600" b="0" dirty="0" smtClean="0">
              <a:solidFill>
                <a:schemeClr val="bg1"/>
              </a:solidFill>
            </a:rPr>
            <a:t>Central audit support</a:t>
          </a:r>
          <a:endParaRPr lang="en-GB" sz="3600" b="0" dirty="0"/>
        </a:p>
      </dgm:t>
    </dgm:pt>
    <dgm:pt modelId="{D72DB2C6-D28E-4EB1-9EAF-060F75372F5A}" type="parTrans" cxnId="{3D79815F-D995-4E52-B10C-DBA6F9752FF4}">
      <dgm:prSet/>
      <dgm:spPr/>
      <dgm:t>
        <a:bodyPr/>
        <a:lstStyle/>
        <a:p>
          <a:endParaRPr lang="en-GB"/>
        </a:p>
      </dgm:t>
    </dgm:pt>
    <dgm:pt modelId="{C57386BC-AEE4-4D9F-BFB5-F69D72648DA2}" type="sibTrans" cxnId="{3D79815F-D995-4E52-B10C-DBA6F9752FF4}">
      <dgm:prSet/>
      <dgm:spPr/>
      <dgm:t>
        <a:bodyPr/>
        <a:lstStyle/>
        <a:p>
          <a:endParaRPr lang="en-GB"/>
        </a:p>
      </dgm:t>
    </dgm:pt>
    <dgm:pt modelId="{FC861062-8F3A-426D-B6B7-2DF73ED25F57}">
      <dgm:prSet phldrT="[Text]"/>
      <dgm:spPr/>
      <dgm:t>
        <a:bodyPr/>
        <a:lstStyle/>
        <a:p>
          <a:r>
            <a:rPr lang="en-US" dirty="0" smtClean="0"/>
            <a:t>Audit assessment support</a:t>
          </a:r>
          <a:endParaRPr lang="en-GB" dirty="0"/>
        </a:p>
      </dgm:t>
    </dgm:pt>
    <dgm:pt modelId="{FEEFD9C9-516E-47BF-93DE-2E6D1FC8A322}" type="parTrans" cxnId="{153980DB-9498-4E63-8682-6E3C368A0482}">
      <dgm:prSet/>
      <dgm:spPr/>
      <dgm:t>
        <a:bodyPr/>
        <a:lstStyle/>
        <a:p>
          <a:endParaRPr lang="en-GB"/>
        </a:p>
      </dgm:t>
    </dgm:pt>
    <dgm:pt modelId="{F58E26AB-1C1E-4811-B322-BF31F7F7EC7E}" type="sibTrans" cxnId="{153980DB-9498-4E63-8682-6E3C368A0482}">
      <dgm:prSet/>
      <dgm:spPr/>
      <dgm:t>
        <a:bodyPr/>
        <a:lstStyle/>
        <a:p>
          <a:endParaRPr lang="en-GB"/>
        </a:p>
      </dgm:t>
    </dgm:pt>
    <dgm:pt modelId="{A40419FE-A1B6-4D14-A722-F35DC073B4D2}" type="pres">
      <dgm:prSet presAssocID="{EE707B12-0ED3-42A8-A249-C46A0204548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EB6A263-97ED-401B-BCE0-95E3B64DA271}" type="pres">
      <dgm:prSet presAssocID="{2DC3987E-2BF3-4EEB-BDB3-FD5C35A81CDE}" presName="horFlow" presStyleCnt="0"/>
      <dgm:spPr/>
    </dgm:pt>
    <dgm:pt modelId="{B5C33790-8A6D-48ED-9022-9B191CD61ADE}" type="pres">
      <dgm:prSet presAssocID="{2DC3987E-2BF3-4EEB-BDB3-FD5C35A81CDE}" presName="bigChev" presStyleLbl="node1" presStyleIdx="0" presStyleCnt="2"/>
      <dgm:spPr/>
      <dgm:t>
        <a:bodyPr/>
        <a:lstStyle/>
        <a:p>
          <a:endParaRPr lang="en-GB"/>
        </a:p>
      </dgm:t>
    </dgm:pt>
    <dgm:pt modelId="{5B7650B5-F57C-4C6A-AB7C-AB4CA09FFCAD}" type="pres">
      <dgm:prSet presAssocID="{8704E9F0-0EA9-468C-9CD2-58D6D052E589}" presName="parTrans" presStyleCnt="0"/>
      <dgm:spPr/>
    </dgm:pt>
    <dgm:pt modelId="{683CC297-5E36-4B08-87D1-EAA9C7308ABC}" type="pres">
      <dgm:prSet presAssocID="{E731F874-F089-4331-9E44-64C37EA52550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296FB4-9814-4009-B1ED-D50F893148A1}" type="pres">
      <dgm:prSet presAssocID="{2DC3987E-2BF3-4EEB-BDB3-FD5C35A81CDE}" presName="vSp" presStyleCnt="0"/>
      <dgm:spPr/>
    </dgm:pt>
    <dgm:pt modelId="{7E3DD30C-FFBD-400D-98E4-E4E98BAE60BE}" type="pres">
      <dgm:prSet presAssocID="{A21AD544-8FCB-4284-8189-83D15A551CC0}" presName="horFlow" presStyleCnt="0"/>
      <dgm:spPr/>
    </dgm:pt>
    <dgm:pt modelId="{EDD4BE5F-735F-470B-A62A-367C8ED2308B}" type="pres">
      <dgm:prSet presAssocID="{A21AD544-8FCB-4284-8189-83D15A551CC0}" presName="bigChev" presStyleLbl="node1" presStyleIdx="1" presStyleCnt="2"/>
      <dgm:spPr/>
      <dgm:t>
        <a:bodyPr/>
        <a:lstStyle/>
        <a:p>
          <a:endParaRPr lang="en-GB"/>
        </a:p>
      </dgm:t>
    </dgm:pt>
    <dgm:pt modelId="{85614482-B5EF-4FA0-8D35-E1C3CB9189D8}" type="pres">
      <dgm:prSet presAssocID="{FEEFD9C9-516E-47BF-93DE-2E6D1FC8A322}" presName="parTrans" presStyleCnt="0"/>
      <dgm:spPr/>
    </dgm:pt>
    <dgm:pt modelId="{4578E7C9-A0D9-4F7D-9C9D-FC976B54842D}" type="pres">
      <dgm:prSet presAssocID="{FC861062-8F3A-426D-B6B7-2DF73ED25F57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D79815F-D995-4E52-B10C-DBA6F9752FF4}" srcId="{EE707B12-0ED3-42A8-A249-C46A0204548B}" destId="{A21AD544-8FCB-4284-8189-83D15A551CC0}" srcOrd="1" destOrd="0" parTransId="{D72DB2C6-D28E-4EB1-9EAF-060F75372F5A}" sibTransId="{C57386BC-AEE4-4D9F-BFB5-F69D72648DA2}"/>
    <dgm:cxn modelId="{D096FE77-C2D5-4FBB-908F-AA1C79E3A508}" srcId="{2DC3987E-2BF3-4EEB-BDB3-FD5C35A81CDE}" destId="{E731F874-F089-4331-9E44-64C37EA52550}" srcOrd="0" destOrd="0" parTransId="{8704E9F0-0EA9-468C-9CD2-58D6D052E589}" sibTransId="{FE250929-9357-4484-9FB2-933F5817CCAE}"/>
    <dgm:cxn modelId="{F471FCD0-6A04-4605-A1BD-7C61A08923C9}" srcId="{EE707B12-0ED3-42A8-A249-C46A0204548B}" destId="{2DC3987E-2BF3-4EEB-BDB3-FD5C35A81CDE}" srcOrd="0" destOrd="0" parTransId="{B2E8DA42-130C-41E4-8826-3186860F21B0}" sibTransId="{FB7895BE-17A1-4E9F-9C4E-B9555FB7A563}"/>
    <dgm:cxn modelId="{914E162B-8F9B-4F4F-B5A6-16BC895E6EF9}" type="presOf" srcId="{FC861062-8F3A-426D-B6B7-2DF73ED25F57}" destId="{4578E7C9-A0D9-4F7D-9C9D-FC976B54842D}" srcOrd="0" destOrd="0" presId="urn:microsoft.com/office/officeart/2005/8/layout/lProcess3"/>
    <dgm:cxn modelId="{47661FEC-DE7A-452A-8202-B2FCCE64B583}" type="presOf" srcId="{E731F874-F089-4331-9E44-64C37EA52550}" destId="{683CC297-5E36-4B08-87D1-EAA9C7308ABC}" srcOrd="0" destOrd="0" presId="urn:microsoft.com/office/officeart/2005/8/layout/lProcess3"/>
    <dgm:cxn modelId="{86A07E93-BA3A-4543-9E65-DC630B6B8999}" type="presOf" srcId="{EE707B12-0ED3-42A8-A249-C46A0204548B}" destId="{A40419FE-A1B6-4D14-A722-F35DC073B4D2}" srcOrd="0" destOrd="0" presId="urn:microsoft.com/office/officeart/2005/8/layout/lProcess3"/>
    <dgm:cxn modelId="{153980DB-9498-4E63-8682-6E3C368A0482}" srcId="{A21AD544-8FCB-4284-8189-83D15A551CC0}" destId="{FC861062-8F3A-426D-B6B7-2DF73ED25F57}" srcOrd="0" destOrd="0" parTransId="{FEEFD9C9-516E-47BF-93DE-2E6D1FC8A322}" sibTransId="{F58E26AB-1C1E-4811-B322-BF31F7F7EC7E}"/>
    <dgm:cxn modelId="{F0BAC22D-FDBB-4970-81F8-85D067EE709C}" type="presOf" srcId="{2DC3987E-2BF3-4EEB-BDB3-FD5C35A81CDE}" destId="{B5C33790-8A6D-48ED-9022-9B191CD61ADE}" srcOrd="0" destOrd="0" presId="urn:microsoft.com/office/officeart/2005/8/layout/lProcess3"/>
    <dgm:cxn modelId="{79A593FE-2A47-43A5-9856-F3D466E60550}" type="presOf" srcId="{A21AD544-8FCB-4284-8189-83D15A551CC0}" destId="{EDD4BE5F-735F-470B-A62A-367C8ED2308B}" srcOrd="0" destOrd="0" presId="urn:microsoft.com/office/officeart/2005/8/layout/lProcess3"/>
    <dgm:cxn modelId="{902E4615-C6BC-4662-8E1E-EC883ABB8291}" type="presParOf" srcId="{A40419FE-A1B6-4D14-A722-F35DC073B4D2}" destId="{DEB6A263-97ED-401B-BCE0-95E3B64DA271}" srcOrd="0" destOrd="0" presId="urn:microsoft.com/office/officeart/2005/8/layout/lProcess3"/>
    <dgm:cxn modelId="{FC3E7932-1DD3-4D1D-AA98-BC919A4440EC}" type="presParOf" srcId="{DEB6A263-97ED-401B-BCE0-95E3B64DA271}" destId="{B5C33790-8A6D-48ED-9022-9B191CD61ADE}" srcOrd="0" destOrd="0" presId="urn:microsoft.com/office/officeart/2005/8/layout/lProcess3"/>
    <dgm:cxn modelId="{BADDDE1D-9F3C-418F-A4DA-07858DFA928C}" type="presParOf" srcId="{DEB6A263-97ED-401B-BCE0-95E3B64DA271}" destId="{5B7650B5-F57C-4C6A-AB7C-AB4CA09FFCAD}" srcOrd="1" destOrd="0" presId="urn:microsoft.com/office/officeart/2005/8/layout/lProcess3"/>
    <dgm:cxn modelId="{6BCDF157-1B7A-4247-98BE-AA702BFD7379}" type="presParOf" srcId="{DEB6A263-97ED-401B-BCE0-95E3B64DA271}" destId="{683CC297-5E36-4B08-87D1-EAA9C7308ABC}" srcOrd="2" destOrd="0" presId="urn:microsoft.com/office/officeart/2005/8/layout/lProcess3"/>
    <dgm:cxn modelId="{FF6AED4F-8346-4831-929B-8493292626CE}" type="presParOf" srcId="{A40419FE-A1B6-4D14-A722-F35DC073B4D2}" destId="{F7296FB4-9814-4009-B1ED-D50F893148A1}" srcOrd="1" destOrd="0" presId="urn:microsoft.com/office/officeart/2005/8/layout/lProcess3"/>
    <dgm:cxn modelId="{245F0105-2111-4E0F-B403-5B313C80FAAE}" type="presParOf" srcId="{A40419FE-A1B6-4D14-A722-F35DC073B4D2}" destId="{7E3DD30C-FFBD-400D-98E4-E4E98BAE60BE}" srcOrd="2" destOrd="0" presId="urn:microsoft.com/office/officeart/2005/8/layout/lProcess3"/>
    <dgm:cxn modelId="{EDF701E2-4D28-492B-8BE1-EDF7E3996891}" type="presParOf" srcId="{7E3DD30C-FFBD-400D-98E4-E4E98BAE60BE}" destId="{EDD4BE5F-735F-470B-A62A-367C8ED2308B}" srcOrd="0" destOrd="0" presId="urn:microsoft.com/office/officeart/2005/8/layout/lProcess3"/>
    <dgm:cxn modelId="{2AFA2680-D608-4A52-8089-E4766F2D7059}" type="presParOf" srcId="{7E3DD30C-FFBD-400D-98E4-E4E98BAE60BE}" destId="{85614482-B5EF-4FA0-8D35-E1C3CB9189D8}" srcOrd="1" destOrd="0" presId="urn:microsoft.com/office/officeart/2005/8/layout/lProcess3"/>
    <dgm:cxn modelId="{DA721EF3-16B3-4FFB-BF95-4C8694D8D6E7}" type="presParOf" srcId="{7E3DD30C-FFBD-400D-98E4-E4E98BAE60BE}" destId="{4578E7C9-A0D9-4F7D-9C9D-FC976B54842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624B7B-0575-4B77-B886-8AF1266B1702}" type="doc">
      <dgm:prSet loTypeId="urn:microsoft.com/office/officeart/2005/8/layout/cycle6" loCatId="cycle" qsTypeId="urn:microsoft.com/office/officeart/2005/8/quickstyle/3d3" qsCatId="3D" csTypeId="urn:microsoft.com/office/officeart/2005/8/colors/colorful1#1" csCatId="colorful" phldr="1"/>
      <dgm:spPr/>
    </dgm:pt>
    <dgm:pt modelId="{AF741CDA-222E-477C-B361-53048C760C3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dirty="0" smtClean="0">
              <a:ln/>
              <a:effectLst/>
              <a:latin typeface="Arial" pitchFamily="34" charset="0"/>
            </a:rPr>
            <a:t>Provides Assurance</a:t>
          </a:r>
        </a:p>
      </dgm:t>
    </dgm:pt>
    <dgm:pt modelId="{77F06F26-B652-4B60-B9ED-91CFAB24DA55}" type="parTrans" cxnId="{098796FE-1F98-45E1-BA0B-5FC27CB35CE2}">
      <dgm:prSet/>
      <dgm:spPr/>
      <dgm:t>
        <a:bodyPr/>
        <a:lstStyle/>
        <a:p>
          <a:endParaRPr lang="en-GB"/>
        </a:p>
      </dgm:t>
    </dgm:pt>
    <dgm:pt modelId="{C140236F-B735-4AD3-9024-B78CCB70149C}" type="sibTrans" cxnId="{098796FE-1F98-45E1-BA0B-5FC27CB35CE2}">
      <dgm:prSet/>
      <dgm:spPr/>
      <dgm:t>
        <a:bodyPr/>
        <a:lstStyle/>
        <a:p>
          <a:endParaRPr lang="en-GB"/>
        </a:p>
      </dgm:t>
    </dgm:pt>
    <dgm:pt modelId="{D3F18534-C65F-4724-A1F9-77DE3882AD5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dirty="0" smtClean="0">
              <a:ln/>
              <a:effectLst/>
              <a:latin typeface="Arial" pitchFamily="34" charset="0"/>
            </a:rPr>
            <a:t>Assesses against agreed standards</a:t>
          </a:r>
        </a:p>
      </dgm:t>
    </dgm:pt>
    <dgm:pt modelId="{E33FF6FF-41EF-4913-BE6F-0DF460DC23F9}" type="parTrans" cxnId="{E90B0CF3-5997-4D1D-A6B2-A727F559A41D}">
      <dgm:prSet/>
      <dgm:spPr/>
      <dgm:t>
        <a:bodyPr/>
        <a:lstStyle/>
        <a:p>
          <a:endParaRPr lang="en-GB"/>
        </a:p>
      </dgm:t>
    </dgm:pt>
    <dgm:pt modelId="{99B63207-36C3-4AE2-885B-04801491C53F}" type="sibTrans" cxnId="{E90B0CF3-5997-4D1D-A6B2-A727F559A41D}">
      <dgm:prSet/>
      <dgm:spPr/>
      <dgm:t>
        <a:bodyPr/>
        <a:lstStyle/>
        <a:p>
          <a:endParaRPr lang="en-GB"/>
        </a:p>
      </dgm:t>
    </dgm:pt>
    <dgm:pt modelId="{AB14E09C-8F93-4123-87A6-5081B28FAE0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dirty="0" smtClean="0">
              <a:ln/>
              <a:effectLst/>
              <a:latin typeface="Arial" pitchFamily="34" charset="0"/>
            </a:rPr>
            <a:t>Strengthens Services</a:t>
          </a:r>
        </a:p>
      </dgm:t>
    </dgm:pt>
    <dgm:pt modelId="{9E4BD28B-1FAB-4DD1-B9EC-722F50F29D77}" type="parTrans" cxnId="{A9346C60-0990-466B-B665-5D79405EE455}">
      <dgm:prSet/>
      <dgm:spPr/>
      <dgm:t>
        <a:bodyPr/>
        <a:lstStyle/>
        <a:p>
          <a:endParaRPr lang="en-GB"/>
        </a:p>
      </dgm:t>
    </dgm:pt>
    <dgm:pt modelId="{57C8A10D-25EB-46DA-8D07-B0B235A3AEA6}" type="sibTrans" cxnId="{A9346C60-0990-466B-B665-5D79405EE455}">
      <dgm:prSet/>
      <dgm:spPr/>
      <dgm:t>
        <a:bodyPr/>
        <a:lstStyle/>
        <a:p>
          <a:endParaRPr lang="en-GB"/>
        </a:p>
      </dgm:t>
    </dgm:pt>
    <dgm:pt modelId="{43818CD6-2F29-469E-AD98-C167B3C74B5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dirty="0" smtClean="0">
              <a:ln/>
              <a:effectLst/>
              <a:latin typeface="Arial" pitchFamily="34" charset="0"/>
            </a:rPr>
            <a:t>Identifies areas for improvement</a:t>
          </a:r>
        </a:p>
      </dgm:t>
    </dgm:pt>
    <dgm:pt modelId="{60E7FBCF-B0A9-44DF-B449-78A79C39B4BC}" type="parTrans" cxnId="{0ABC1BFA-9D0F-4E65-B30B-2280E4A3CF06}">
      <dgm:prSet/>
      <dgm:spPr/>
      <dgm:t>
        <a:bodyPr/>
        <a:lstStyle/>
        <a:p>
          <a:endParaRPr lang="en-GB"/>
        </a:p>
      </dgm:t>
    </dgm:pt>
    <dgm:pt modelId="{95FA4AC1-B047-494A-86BD-A8F07F248753}" type="sibTrans" cxnId="{0ABC1BFA-9D0F-4E65-B30B-2280E4A3CF06}">
      <dgm:prSet/>
      <dgm:spPr/>
      <dgm:t>
        <a:bodyPr/>
        <a:lstStyle/>
        <a:p>
          <a:endParaRPr lang="en-GB"/>
        </a:p>
      </dgm:t>
    </dgm:pt>
    <dgm:pt modelId="{164F789D-5375-4956-A5E3-4D9F5D5D471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dirty="0" smtClean="0">
              <a:ln/>
              <a:effectLst/>
              <a:latin typeface="Arial" pitchFamily="34" charset="0"/>
            </a:rPr>
            <a:t>Recognise strengths</a:t>
          </a:r>
        </a:p>
      </dgm:t>
    </dgm:pt>
    <dgm:pt modelId="{0BB1A993-6A83-4B58-B138-F9101506D114}" type="parTrans" cxnId="{355BD08B-F4D1-424C-8472-911631A2E5CA}">
      <dgm:prSet/>
      <dgm:spPr/>
      <dgm:t>
        <a:bodyPr/>
        <a:lstStyle/>
        <a:p>
          <a:endParaRPr lang="en-GB"/>
        </a:p>
      </dgm:t>
    </dgm:pt>
    <dgm:pt modelId="{E3D656E6-FE99-4C91-AEED-101FD0893F46}" type="sibTrans" cxnId="{355BD08B-F4D1-424C-8472-911631A2E5CA}">
      <dgm:prSet/>
      <dgm:spPr/>
      <dgm:t>
        <a:bodyPr/>
        <a:lstStyle/>
        <a:p>
          <a:endParaRPr lang="en-GB"/>
        </a:p>
      </dgm:t>
    </dgm:pt>
    <dgm:pt modelId="{E5BF301B-2BA5-4C48-9730-F78885F80185}" type="pres">
      <dgm:prSet presAssocID="{E5624B7B-0575-4B77-B886-8AF1266B1702}" presName="cycle" presStyleCnt="0">
        <dgm:presLayoutVars>
          <dgm:dir/>
          <dgm:resizeHandles val="exact"/>
        </dgm:presLayoutVars>
      </dgm:prSet>
      <dgm:spPr/>
    </dgm:pt>
    <dgm:pt modelId="{23B5E83D-BAEE-4BF4-BE9F-6FC704FA14F0}" type="pres">
      <dgm:prSet presAssocID="{AF741CDA-222E-477C-B361-53048C760C3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864B7D-51C5-44CB-AF27-6992CA7C637D}" type="pres">
      <dgm:prSet presAssocID="{AF741CDA-222E-477C-B361-53048C760C31}" presName="spNode" presStyleCnt="0"/>
      <dgm:spPr/>
    </dgm:pt>
    <dgm:pt modelId="{A110A56C-34DB-4CB6-80A6-758C1E97E4DD}" type="pres">
      <dgm:prSet presAssocID="{C140236F-B735-4AD3-9024-B78CCB70149C}" presName="sibTrans" presStyleLbl="sibTrans1D1" presStyleIdx="0" presStyleCnt="5"/>
      <dgm:spPr/>
      <dgm:t>
        <a:bodyPr/>
        <a:lstStyle/>
        <a:p>
          <a:endParaRPr lang="en-GB"/>
        </a:p>
      </dgm:t>
    </dgm:pt>
    <dgm:pt modelId="{7292CF57-8643-490C-90BA-344DC62B697E}" type="pres">
      <dgm:prSet presAssocID="{D3F18534-C65F-4724-A1F9-77DE3882AD5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5C2964-DE75-484E-AEAD-40DA13435C86}" type="pres">
      <dgm:prSet presAssocID="{D3F18534-C65F-4724-A1F9-77DE3882AD56}" presName="spNode" presStyleCnt="0"/>
      <dgm:spPr/>
    </dgm:pt>
    <dgm:pt modelId="{D6ABF9D6-2F94-40D1-8424-84DE621A4E77}" type="pres">
      <dgm:prSet presAssocID="{99B63207-36C3-4AE2-885B-04801491C53F}" presName="sibTrans" presStyleLbl="sibTrans1D1" presStyleIdx="1" presStyleCnt="5"/>
      <dgm:spPr/>
      <dgm:t>
        <a:bodyPr/>
        <a:lstStyle/>
        <a:p>
          <a:endParaRPr lang="en-GB"/>
        </a:p>
      </dgm:t>
    </dgm:pt>
    <dgm:pt modelId="{E8323474-2616-40E8-B16B-68D152735510}" type="pres">
      <dgm:prSet presAssocID="{AB14E09C-8F93-4123-87A6-5081B28FAE0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A2F1D2-835F-4E50-89F3-49DDF1EC9B85}" type="pres">
      <dgm:prSet presAssocID="{AB14E09C-8F93-4123-87A6-5081B28FAE05}" presName="spNode" presStyleCnt="0"/>
      <dgm:spPr/>
    </dgm:pt>
    <dgm:pt modelId="{16E743DB-F3C8-4ED9-A3F7-31B6A11D1634}" type="pres">
      <dgm:prSet presAssocID="{57C8A10D-25EB-46DA-8D07-B0B235A3AEA6}" presName="sibTrans" presStyleLbl="sibTrans1D1" presStyleIdx="2" presStyleCnt="5"/>
      <dgm:spPr/>
      <dgm:t>
        <a:bodyPr/>
        <a:lstStyle/>
        <a:p>
          <a:endParaRPr lang="en-GB"/>
        </a:p>
      </dgm:t>
    </dgm:pt>
    <dgm:pt modelId="{82A823D2-5906-4839-A49F-1F9371C39747}" type="pres">
      <dgm:prSet presAssocID="{43818CD6-2F29-469E-AD98-C167B3C74B5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A89149-0877-4F1D-B0CF-C64ED3147074}" type="pres">
      <dgm:prSet presAssocID="{43818CD6-2F29-469E-AD98-C167B3C74B58}" presName="spNode" presStyleCnt="0"/>
      <dgm:spPr/>
    </dgm:pt>
    <dgm:pt modelId="{A21BFD8F-1758-4ABD-AF93-EEE6A6B95896}" type="pres">
      <dgm:prSet presAssocID="{95FA4AC1-B047-494A-86BD-A8F07F248753}" presName="sibTrans" presStyleLbl="sibTrans1D1" presStyleIdx="3" presStyleCnt="5"/>
      <dgm:spPr/>
      <dgm:t>
        <a:bodyPr/>
        <a:lstStyle/>
        <a:p>
          <a:endParaRPr lang="en-GB"/>
        </a:p>
      </dgm:t>
    </dgm:pt>
    <dgm:pt modelId="{CB1340A1-07EA-4BE9-9150-4429EB5A0D89}" type="pres">
      <dgm:prSet presAssocID="{164F789D-5375-4956-A5E3-4D9F5D5D471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9CA61F-7276-4D46-98DA-02D50233D24B}" type="pres">
      <dgm:prSet presAssocID="{164F789D-5375-4956-A5E3-4D9F5D5D4716}" presName="spNode" presStyleCnt="0"/>
      <dgm:spPr/>
    </dgm:pt>
    <dgm:pt modelId="{7B7C6372-C277-4900-BC08-88FD419267D8}" type="pres">
      <dgm:prSet presAssocID="{E3D656E6-FE99-4C91-AEED-101FD0893F46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4B425DE2-E8BB-4C17-89E9-C48CD12D667E}" type="presOf" srcId="{AB14E09C-8F93-4123-87A6-5081B28FAE05}" destId="{E8323474-2616-40E8-B16B-68D152735510}" srcOrd="0" destOrd="0" presId="urn:microsoft.com/office/officeart/2005/8/layout/cycle6"/>
    <dgm:cxn modelId="{355BD08B-F4D1-424C-8472-911631A2E5CA}" srcId="{E5624B7B-0575-4B77-B886-8AF1266B1702}" destId="{164F789D-5375-4956-A5E3-4D9F5D5D4716}" srcOrd="4" destOrd="0" parTransId="{0BB1A993-6A83-4B58-B138-F9101506D114}" sibTransId="{E3D656E6-FE99-4C91-AEED-101FD0893F46}"/>
    <dgm:cxn modelId="{0ABC1BFA-9D0F-4E65-B30B-2280E4A3CF06}" srcId="{E5624B7B-0575-4B77-B886-8AF1266B1702}" destId="{43818CD6-2F29-469E-AD98-C167B3C74B58}" srcOrd="3" destOrd="0" parTransId="{60E7FBCF-B0A9-44DF-B449-78A79C39B4BC}" sibTransId="{95FA4AC1-B047-494A-86BD-A8F07F248753}"/>
    <dgm:cxn modelId="{E0820F41-89A4-4511-8D3F-2C7E4B02163F}" type="presOf" srcId="{AF741CDA-222E-477C-B361-53048C760C31}" destId="{23B5E83D-BAEE-4BF4-BE9F-6FC704FA14F0}" srcOrd="0" destOrd="0" presId="urn:microsoft.com/office/officeart/2005/8/layout/cycle6"/>
    <dgm:cxn modelId="{530E9539-2A46-4CE9-A8F9-4B8790594279}" type="presOf" srcId="{95FA4AC1-B047-494A-86BD-A8F07F248753}" destId="{A21BFD8F-1758-4ABD-AF93-EEE6A6B95896}" srcOrd="0" destOrd="0" presId="urn:microsoft.com/office/officeart/2005/8/layout/cycle6"/>
    <dgm:cxn modelId="{0349C8BB-C5DE-48AE-B425-19E7AC829093}" type="presOf" srcId="{164F789D-5375-4956-A5E3-4D9F5D5D4716}" destId="{CB1340A1-07EA-4BE9-9150-4429EB5A0D89}" srcOrd="0" destOrd="0" presId="urn:microsoft.com/office/officeart/2005/8/layout/cycle6"/>
    <dgm:cxn modelId="{E5F09116-8D0F-4710-8A5B-20486C2734D3}" type="presOf" srcId="{D3F18534-C65F-4724-A1F9-77DE3882AD56}" destId="{7292CF57-8643-490C-90BA-344DC62B697E}" srcOrd="0" destOrd="0" presId="urn:microsoft.com/office/officeart/2005/8/layout/cycle6"/>
    <dgm:cxn modelId="{A9346C60-0990-466B-B665-5D79405EE455}" srcId="{E5624B7B-0575-4B77-B886-8AF1266B1702}" destId="{AB14E09C-8F93-4123-87A6-5081B28FAE05}" srcOrd="2" destOrd="0" parTransId="{9E4BD28B-1FAB-4DD1-B9EC-722F50F29D77}" sibTransId="{57C8A10D-25EB-46DA-8D07-B0B235A3AEA6}"/>
    <dgm:cxn modelId="{16649EA3-85D3-43E0-BCFB-FA31898D55F9}" type="presOf" srcId="{E5624B7B-0575-4B77-B886-8AF1266B1702}" destId="{E5BF301B-2BA5-4C48-9730-F78885F80185}" srcOrd="0" destOrd="0" presId="urn:microsoft.com/office/officeart/2005/8/layout/cycle6"/>
    <dgm:cxn modelId="{CA30B70D-1711-48E7-9052-FACB16308ACD}" type="presOf" srcId="{57C8A10D-25EB-46DA-8D07-B0B235A3AEA6}" destId="{16E743DB-F3C8-4ED9-A3F7-31B6A11D1634}" srcOrd="0" destOrd="0" presId="urn:microsoft.com/office/officeart/2005/8/layout/cycle6"/>
    <dgm:cxn modelId="{14555239-34DD-4DE6-B271-D7BE2EAFE3EC}" type="presOf" srcId="{C140236F-B735-4AD3-9024-B78CCB70149C}" destId="{A110A56C-34DB-4CB6-80A6-758C1E97E4DD}" srcOrd="0" destOrd="0" presId="urn:microsoft.com/office/officeart/2005/8/layout/cycle6"/>
    <dgm:cxn modelId="{E90B0CF3-5997-4D1D-A6B2-A727F559A41D}" srcId="{E5624B7B-0575-4B77-B886-8AF1266B1702}" destId="{D3F18534-C65F-4724-A1F9-77DE3882AD56}" srcOrd="1" destOrd="0" parTransId="{E33FF6FF-41EF-4913-BE6F-0DF460DC23F9}" sibTransId="{99B63207-36C3-4AE2-885B-04801491C53F}"/>
    <dgm:cxn modelId="{4F9D2775-C8B5-4DCA-A8F9-3A57499B57F4}" type="presOf" srcId="{99B63207-36C3-4AE2-885B-04801491C53F}" destId="{D6ABF9D6-2F94-40D1-8424-84DE621A4E77}" srcOrd="0" destOrd="0" presId="urn:microsoft.com/office/officeart/2005/8/layout/cycle6"/>
    <dgm:cxn modelId="{098796FE-1F98-45E1-BA0B-5FC27CB35CE2}" srcId="{E5624B7B-0575-4B77-B886-8AF1266B1702}" destId="{AF741CDA-222E-477C-B361-53048C760C31}" srcOrd="0" destOrd="0" parTransId="{77F06F26-B652-4B60-B9ED-91CFAB24DA55}" sibTransId="{C140236F-B735-4AD3-9024-B78CCB70149C}"/>
    <dgm:cxn modelId="{40C7285E-B20D-447E-8E7D-E6CDA76A469D}" type="presOf" srcId="{E3D656E6-FE99-4C91-AEED-101FD0893F46}" destId="{7B7C6372-C277-4900-BC08-88FD419267D8}" srcOrd="0" destOrd="0" presId="urn:microsoft.com/office/officeart/2005/8/layout/cycle6"/>
    <dgm:cxn modelId="{ED2A08C2-5F0C-4C03-A1B0-B0230930579D}" type="presOf" srcId="{43818CD6-2F29-469E-AD98-C167B3C74B58}" destId="{82A823D2-5906-4839-A49F-1F9371C39747}" srcOrd="0" destOrd="0" presId="urn:microsoft.com/office/officeart/2005/8/layout/cycle6"/>
    <dgm:cxn modelId="{FB17036F-F242-486E-A333-E86BF5BE78FA}" type="presParOf" srcId="{E5BF301B-2BA5-4C48-9730-F78885F80185}" destId="{23B5E83D-BAEE-4BF4-BE9F-6FC704FA14F0}" srcOrd="0" destOrd="0" presId="urn:microsoft.com/office/officeart/2005/8/layout/cycle6"/>
    <dgm:cxn modelId="{7CAECF54-31C3-48C5-B447-41334BC960AF}" type="presParOf" srcId="{E5BF301B-2BA5-4C48-9730-F78885F80185}" destId="{1C864B7D-51C5-44CB-AF27-6992CA7C637D}" srcOrd="1" destOrd="0" presId="urn:microsoft.com/office/officeart/2005/8/layout/cycle6"/>
    <dgm:cxn modelId="{AED79DDE-4F0C-4778-A784-0B258955C5D9}" type="presParOf" srcId="{E5BF301B-2BA5-4C48-9730-F78885F80185}" destId="{A110A56C-34DB-4CB6-80A6-758C1E97E4DD}" srcOrd="2" destOrd="0" presId="urn:microsoft.com/office/officeart/2005/8/layout/cycle6"/>
    <dgm:cxn modelId="{FA027BB4-9E70-4798-AB64-DCAB1D3E57F9}" type="presParOf" srcId="{E5BF301B-2BA5-4C48-9730-F78885F80185}" destId="{7292CF57-8643-490C-90BA-344DC62B697E}" srcOrd="3" destOrd="0" presId="urn:microsoft.com/office/officeart/2005/8/layout/cycle6"/>
    <dgm:cxn modelId="{78532BA7-7096-47CE-93CD-3A45B7696EC4}" type="presParOf" srcId="{E5BF301B-2BA5-4C48-9730-F78885F80185}" destId="{DC5C2964-DE75-484E-AEAD-40DA13435C86}" srcOrd="4" destOrd="0" presId="urn:microsoft.com/office/officeart/2005/8/layout/cycle6"/>
    <dgm:cxn modelId="{D8A280BC-C998-4629-AAA2-75B24B4C0993}" type="presParOf" srcId="{E5BF301B-2BA5-4C48-9730-F78885F80185}" destId="{D6ABF9D6-2F94-40D1-8424-84DE621A4E77}" srcOrd="5" destOrd="0" presId="urn:microsoft.com/office/officeart/2005/8/layout/cycle6"/>
    <dgm:cxn modelId="{AB49FFBB-05C9-4DCC-971C-3C8BB4C92DD3}" type="presParOf" srcId="{E5BF301B-2BA5-4C48-9730-F78885F80185}" destId="{E8323474-2616-40E8-B16B-68D152735510}" srcOrd="6" destOrd="0" presId="urn:microsoft.com/office/officeart/2005/8/layout/cycle6"/>
    <dgm:cxn modelId="{5A8A915E-AE81-44EB-95BA-0113AF693C45}" type="presParOf" srcId="{E5BF301B-2BA5-4C48-9730-F78885F80185}" destId="{28A2F1D2-835F-4E50-89F3-49DDF1EC9B85}" srcOrd="7" destOrd="0" presId="urn:microsoft.com/office/officeart/2005/8/layout/cycle6"/>
    <dgm:cxn modelId="{3C629DC3-8A5E-45DD-8D9A-11C2B63BB154}" type="presParOf" srcId="{E5BF301B-2BA5-4C48-9730-F78885F80185}" destId="{16E743DB-F3C8-4ED9-A3F7-31B6A11D1634}" srcOrd="8" destOrd="0" presId="urn:microsoft.com/office/officeart/2005/8/layout/cycle6"/>
    <dgm:cxn modelId="{FBBA00C4-E36A-4063-9656-AA76B89D2911}" type="presParOf" srcId="{E5BF301B-2BA5-4C48-9730-F78885F80185}" destId="{82A823D2-5906-4839-A49F-1F9371C39747}" srcOrd="9" destOrd="0" presId="urn:microsoft.com/office/officeart/2005/8/layout/cycle6"/>
    <dgm:cxn modelId="{A907DF3A-F51F-4774-A2B5-81CFF543F6ED}" type="presParOf" srcId="{E5BF301B-2BA5-4C48-9730-F78885F80185}" destId="{68A89149-0877-4F1D-B0CF-C64ED3147074}" srcOrd="10" destOrd="0" presId="urn:microsoft.com/office/officeart/2005/8/layout/cycle6"/>
    <dgm:cxn modelId="{1B914EEF-8612-498A-8493-B63B484806CC}" type="presParOf" srcId="{E5BF301B-2BA5-4C48-9730-F78885F80185}" destId="{A21BFD8F-1758-4ABD-AF93-EEE6A6B95896}" srcOrd="11" destOrd="0" presId="urn:microsoft.com/office/officeart/2005/8/layout/cycle6"/>
    <dgm:cxn modelId="{7C8EDBC9-AC7F-4173-85B1-982FDBB81B40}" type="presParOf" srcId="{E5BF301B-2BA5-4C48-9730-F78885F80185}" destId="{CB1340A1-07EA-4BE9-9150-4429EB5A0D89}" srcOrd="12" destOrd="0" presId="urn:microsoft.com/office/officeart/2005/8/layout/cycle6"/>
    <dgm:cxn modelId="{00CE7627-0DE4-4527-A778-451B4955D080}" type="presParOf" srcId="{E5BF301B-2BA5-4C48-9730-F78885F80185}" destId="{FC9CA61F-7276-4D46-98DA-02D50233D24B}" srcOrd="13" destOrd="0" presId="urn:microsoft.com/office/officeart/2005/8/layout/cycle6"/>
    <dgm:cxn modelId="{A968567B-AD07-4E5A-9596-4111122216E4}" type="presParOf" srcId="{E5BF301B-2BA5-4C48-9730-F78885F80185}" destId="{7B7C6372-C277-4900-BC08-88FD419267D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701A6-4956-40D5-A907-C246C1893530}">
      <dsp:nvSpPr>
        <dsp:cNvPr id="0" name=""/>
        <dsp:cNvSpPr/>
      </dsp:nvSpPr>
      <dsp:spPr>
        <a:xfrm rot="5400000">
          <a:off x="527621" y="1346465"/>
          <a:ext cx="1190832" cy="13557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C3BB10-34D0-40C3-9C77-4FCB5F686E0C}">
      <dsp:nvSpPr>
        <dsp:cNvPr id="0" name=""/>
        <dsp:cNvSpPr/>
      </dsp:nvSpPr>
      <dsp:spPr>
        <a:xfrm>
          <a:off x="212123" y="26403"/>
          <a:ext cx="2004660" cy="1403197"/>
        </a:xfrm>
        <a:prstGeom prst="roundRect">
          <a:avLst>
            <a:gd name="adj" fmla="val 16670"/>
          </a:avLst>
        </a:prstGeom>
        <a:solidFill>
          <a:srgbClr val="103F7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olidFill>
                <a:srgbClr val="FFFFFF"/>
              </a:solidFill>
            </a:rPr>
            <a:t>OH Service  registers to complete </a:t>
          </a:r>
          <a:br>
            <a:rPr lang="en-GB" sz="1700" kern="1200" dirty="0" smtClean="0">
              <a:solidFill>
                <a:srgbClr val="FFFFFF"/>
              </a:solidFill>
            </a:rPr>
          </a:br>
          <a:r>
            <a:rPr lang="en-GB" sz="1700" kern="1200" dirty="0" smtClean="0">
              <a:solidFill>
                <a:srgbClr val="FFFFFF"/>
              </a:solidFill>
            </a:rPr>
            <a:t>self-assessment</a:t>
          </a:r>
          <a:endParaRPr lang="en-GB" sz="1700" kern="1200" dirty="0"/>
        </a:p>
      </dsp:txBody>
      <dsp:txXfrm>
        <a:off x="280634" y="94914"/>
        <a:ext cx="1867638" cy="1266175"/>
      </dsp:txXfrm>
    </dsp:sp>
    <dsp:sp modelId="{1E61B5A8-3BFA-437F-95E8-978BFB27F9C4}">
      <dsp:nvSpPr>
        <dsp:cNvPr id="0" name=""/>
        <dsp:cNvSpPr/>
      </dsp:nvSpPr>
      <dsp:spPr>
        <a:xfrm>
          <a:off x="2276977" y="143468"/>
          <a:ext cx="3169471" cy="1134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kern="1200" dirty="0" smtClean="0">
              <a:latin typeface="Calibri" pitchFamily="34" charset="0"/>
            </a:rPr>
            <a:t>Guidance and set up with Online System by the SEQOHS Office</a:t>
          </a:r>
          <a:endParaRPr lang="en-GB" sz="1600" b="1" kern="1200" dirty="0"/>
        </a:p>
      </dsp:txBody>
      <dsp:txXfrm>
        <a:off x="2276977" y="143468"/>
        <a:ext cx="3169471" cy="1134126"/>
      </dsp:txXfrm>
    </dsp:sp>
    <dsp:sp modelId="{5B95F163-808A-4A67-B04A-5945F0E92CF0}">
      <dsp:nvSpPr>
        <dsp:cNvPr id="0" name=""/>
        <dsp:cNvSpPr/>
      </dsp:nvSpPr>
      <dsp:spPr>
        <a:xfrm rot="5400000">
          <a:off x="2600451" y="2922718"/>
          <a:ext cx="1190832" cy="13557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C2E9E3-E937-4B48-927B-0AEE0010B61C}">
      <dsp:nvSpPr>
        <dsp:cNvPr id="0" name=""/>
        <dsp:cNvSpPr/>
      </dsp:nvSpPr>
      <dsp:spPr>
        <a:xfrm>
          <a:off x="2284953" y="1602657"/>
          <a:ext cx="2004660" cy="1403197"/>
        </a:xfrm>
        <a:prstGeom prst="roundRect">
          <a:avLst>
            <a:gd name="adj" fmla="val 16670"/>
          </a:avLst>
        </a:prstGeom>
        <a:solidFill>
          <a:srgbClr val="0093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olidFill>
                <a:srgbClr val="FFFFFF"/>
              </a:solidFill>
            </a:rPr>
            <a:t>OH service completes self assessment upload &amp; evidence</a:t>
          </a:r>
          <a:endParaRPr lang="en-GB" sz="1700" kern="1200" dirty="0"/>
        </a:p>
      </dsp:txBody>
      <dsp:txXfrm>
        <a:off x="2353464" y="1671168"/>
        <a:ext cx="1867638" cy="1266175"/>
      </dsp:txXfrm>
    </dsp:sp>
    <dsp:sp modelId="{E82F0058-5B14-46AD-AD79-7BDA809F1DE5}">
      <dsp:nvSpPr>
        <dsp:cNvPr id="0" name=""/>
        <dsp:cNvSpPr/>
      </dsp:nvSpPr>
      <dsp:spPr>
        <a:xfrm>
          <a:off x="4365210" y="1655643"/>
          <a:ext cx="3445718" cy="1134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kern="1200" dirty="0" smtClean="0">
              <a:latin typeface="Calibri" pitchFamily="34" charset="0"/>
            </a:rPr>
            <a:t>Online System automates a rating for each standard according to the Traffic light system</a:t>
          </a:r>
          <a:endParaRPr lang="en-GB" sz="1600" b="1" kern="1200" dirty="0"/>
        </a:p>
      </dsp:txBody>
      <dsp:txXfrm>
        <a:off x="4365210" y="1655643"/>
        <a:ext cx="3445718" cy="1134126"/>
      </dsp:txXfrm>
    </dsp:sp>
    <dsp:sp modelId="{FBBA01EE-CD73-4347-AADB-56F1290DA811}">
      <dsp:nvSpPr>
        <dsp:cNvPr id="0" name=""/>
        <dsp:cNvSpPr/>
      </dsp:nvSpPr>
      <dsp:spPr>
        <a:xfrm>
          <a:off x="4077170" y="3167811"/>
          <a:ext cx="2004660" cy="1403197"/>
        </a:xfrm>
        <a:prstGeom prst="roundRect">
          <a:avLst>
            <a:gd name="adj" fmla="val 16670"/>
          </a:avLst>
        </a:prstGeom>
        <a:solidFill>
          <a:srgbClr val="7F7F7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OH Service reviews results and plans improvements</a:t>
          </a:r>
          <a:endParaRPr lang="en-GB" sz="1700" kern="1200" dirty="0"/>
        </a:p>
      </dsp:txBody>
      <dsp:txXfrm>
        <a:off x="4145681" y="3236322"/>
        <a:ext cx="1867638" cy="1266175"/>
      </dsp:txXfrm>
    </dsp:sp>
    <dsp:sp modelId="{19143618-F623-4B34-B5B4-E5212C04D903}">
      <dsp:nvSpPr>
        <dsp:cNvPr id="0" name=""/>
        <dsp:cNvSpPr/>
      </dsp:nvSpPr>
      <dsp:spPr>
        <a:xfrm>
          <a:off x="6165409" y="3312737"/>
          <a:ext cx="1852067" cy="1134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kern="1200" dirty="0" smtClean="0"/>
            <a:t>Access to action planning and KMS - improvement tools. </a:t>
          </a:r>
          <a:endParaRPr lang="en-GB" sz="1600" b="1" kern="1200" dirty="0"/>
        </a:p>
      </dsp:txBody>
      <dsp:txXfrm>
        <a:off x="6165409" y="3312737"/>
        <a:ext cx="1852067" cy="11341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B59A32-99A7-4B7E-A901-350B3F346E82}">
      <dsp:nvSpPr>
        <dsp:cNvPr id="0" name=""/>
        <dsp:cNvSpPr/>
      </dsp:nvSpPr>
      <dsp:spPr>
        <a:xfrm rot="5400000">
          <a:off x="445476" y="1346465"/>
          <a:ext cx="1190832" cy="13557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A08BE2-6B32-4AC7-B18E-F774074B6487}">
      <dsp:nvSpPr>
        <dsp:cNvPr id="0" name=""/>
        <dsp:cNvSpPr/>
      </dsp:nvSpPr>
      <dsp:spPr>
        <a:xfrm>
          <a:off x="129978" y="26403"/>
          <a:ext cx="2004660" cy="1403197"/>
        </a:xfrm>
        <a:prstGeom prst="roundRect">
          <a:avLst>
            <a:gd name="adj" fmla="val 16670"/>
          </a:avLst>
        </a:prstGeom>
        <a:solidFill>
          <a:srgbClr val="103F72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FFFFFF"/>
              </a:solidFill>
              <a:cs typeface="Arial" charset="0"/>
            </a:rPr>
            <a:t>Agree date for SEQOHS Accreditation</a:t>
          </a:r>
          <a:endParaRPr lang="en-GB" sz="1800" kern="1200" dirty="0"/>
        </a:p>
      </dsp:txBody>
      <dsp:txXfrm>
        <a:off x="198489" y="94914"/>
        <a:ext cx="1867638" cy="1266175"/>
      </dsp:txXfrm>
    </dsp:sp>
    <dsp:sp modelId="{3FBCF0AB-4FAE-4415-8414-198AB0708FBA}">
      <dsp:nvSpPr>
        <dsp:cNvPr id="0" name=""/>
        <dsp:cNvSpPr/>
      </dsp:nvSpPr>
      <dsp:spPr>
        <a:xfrm>
          <a:off x="2122814" y="143468"/>
          <a:ext cx="2754160" cy="1134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kern="1200" dirty="0" smtClean="0">
              <a:latin typeface="Calibri" pitchFamily="34" charset="0"/>
            </a:rPr>
            <a:t>Access to training, How to pass SEQOHS Accreditation Seminars</a:t>
          </a:r>
          <a:endParaRPr lang="en-GB" sz="1600" b="1" kern="1200" dirty="0"/>
        </a:p>
      </dsp:txBody>
      <dsp:txXfrm>
        <a:off x="2122814" y="143468"/>
        <a:ext cx="2754160" cy="1134126"/>
      </dsp:txXfrm>
    </dsp:sp>
    <dsp:sp modelId="{4BBBA672-9EFC-4983-AC7B-5EC7799835F4}">
      <dsp:nvSpPr>
        <dsp:cNvPr id="0" name=""/>
        <dsp:cNvSpPr/>
      </dsp:nvSpPr>
      <dsp:spPr>
        <a:xfrm rot="5400000">
          <a:off x="2418631" y="2922718"/>
          <a:ext cx="1190832" cy="13557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272B8-E72B-4F08-8F83-2D918E7C706D}">
      <dsp:nvSpPr>
        <dsp:cNvPr id="0" name=""/>
        <dsp:cNvSpPr/>
      </dsp:nvSpPr>
      <dsp:spPr>
        <a:xfrm>
          <a:off x="1636608" y="1583629"/>
          <a:ext cx="2004660" cy="1403197"/>
        </a:xfrm>
        <a:prstGeom prst="roundRect">
          <a:avLst>
            <a:gd name="adj" fmla="val 16670"/>
          </a:avLst>
        </a:prstGeom>
        <a:solidFill>
          <a:srgbClr val="0093D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SEQOHS Assessors review  evidence prior   to visit</a:t>
          </a:r>
          <a:endParaRPr lang="en-GB" sz="1800" kern="1200" dirty="0"/>
        </a:p>
      </dsp:txBody>
      <dsp:txXfrm>
        <a:off x="1705119" y="1652140"/>
        <a:ext cx="1867638" cy="1266175"/>
      </dsp:txXfrm>
    </dsp:sp>
    <dsp:sp modelId="{E762AC2E-A480-4E6A-88A4-EC9A4FE13AB9}">
      <dsp:nvSpPr>
        <dsp:cNvPr id="0" name=""/>
        <dsp:cNvSpPr/>
      </dsp:nvSpPr>
      <dsp:spPr>
        <a:xfrm>
          <a:off x="3724843" y="1727649"/>
          <a:ext cx="3582551" cy="1134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kern="1200" dirty="0" smtClean="0">
              <a:latin typeface="Calibri" pitchFamily="34" charset="0"/>
            </a:rPr>
            <a:t>Review checklist, provide feedback to the OH Service and add comments for fellow assessors</a:t>
          </a:r>
          <a:endParaRPr lang="en-GB" sz="1600" b="1" kern="1200" dirty="0"/>
        </a:p>
      </dsp:txBody>
      <dsp:txXfrm>
        <a:off x="3724843" y="1727649"/>
        <a:ext cx="3582551" cy="1134126"/>
      </dsp:txXfrm>
    </dsp:sp>
    <dsp:sp modelId="{FF4357EE-1EAF-472E-B732-040BB218FE3C}">
      <dsp:nvSpPr>
        <dsp:cNvPr id="0" name=""/>
        <dsp:cNvSpPr/>
      </dsp:nvSpPr>
      <dsp:spPr>
        <a:xfrm>
          <a:off x="3580816" y="3167811"/>
          <a:ext cx="2004660" cy="1403197"/>
        </a:xfrm>
        <a:prstGeom prst="roundRect">
          <a:avLst>
            <a:gd name="adj" fmla="val 16670"/>
          </a:avLst>
        </a:prstGeom>
        <a:solidFill>
          <a:srgbClr val="7F7F7F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FFFFFF"/>
              </a:solidFill>
            </a:rPr>
            <a:t>SEQOHS Assessors Conduct Assessment and prepare a report</a:t>
          </a:r>
          <a:endParaRPr lang="en-GB" sz="1800" kern="1200" dirty="0"/>
        </a:p>
      </dsp:txBody>
      <dsp:txXfrm>
        <a:off x="3649327" y="3236322"/>
        <a:ext cx="1867638" cy="1266175"/>
      </dsp:txXfrm>
    </dsp:sp>
    <dsp:sp modelId="{385ADED2-5D57-49A0-9CF5-AB5594A9EAE4}">
      <dsp:nvSpPr>
        <dsp:cNvPr id="0" name=""/>
        <dsp:cNvSpPr/>
      </dsp:nvSpPr>
      <dsp:spPr>
        <a:xfrm>
          <a:off x="5647602" y="3311819"/>
          <a:ext cx="2579346" cy="1134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kern="1200" dirty="0" smtClean="0">
              <a:latin typeface="Calibri" pitchFamily="34" charset="0"/>
            </a:rPr>
            <a:t>Assessors carry out assessment  and complete their report online with their findings and recommendations</a:t>
          </a:r>
          <a:endParaRPr lang="en-GB" sz="1600" b="1" kern="1200" dirty="0"/>
        </a:p>
      </dsp:txBody>
      <dsp:txXfrm>
        <a:off x="5647602" y="3311819"/>
        <a:ext cx="2579346" cy="11341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33790-8A6D-48ED-9022-9B191CD61ADE}">
      <dsp:nvSpPr>
        <dsp:cNvPr id="0" name=""/>
        <dsp:cNvSpPr/>
      </dsp:nvSpPr>
      <dsp:spPr>
        <a:xfrm>
          <a:off x="2411" y="233547"/>
          <a:ext cx="4838104" cy="1935241"/>
        </a:xfrm>
        <a:prstGeom prst="chevron">
          <a:avLst/>
        </a:prstGeom>
        <a:solidFill>
          <a:srgbClr val="103F7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0" kern="1200" dirty="0" smtClean="0">
              <a:solidFill>
                <a:schemeClr val="bg1"/>
              </a:solidFill>
            </a:rPr>
            <a:t>Clinical Lead (Doctor, Nurse, Manager)</a:t>
          </a:r>
          <a:endParaRPr lang="en-GB" sz="3600" b="0" kern="1200" dirty="0"/>
        </a:p>
      </dsp:txBody>
      <dsp:txXfrm>
        <a:off x="970032" y="233547"/>
        <a:ext cx="2902863" cy="1935241"/>
      </dsp:txXfrm>
    </dsp:sp>
    <dsp:sp modelId="{683CC297-5E36-4B08-87D1-EAA9C7308ABC}">
      <dsp:nvSpPr>
        <dsp:cNvPr id="0" name=""/>
        <dsp:cNvSpPr/>
      </dsp:nvSpPr>
      <dsp:spPr>
        <a:xfrm>
          <a:off x="4211562" y="398042"/>
          <a:ext cx="4015626" cy="16062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Evidence validation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Finalisation of report</a:t>
          </a:r>
          <a:endParaRPr lang="en-GB" sz="2500" kern="1200" dirty="0"/>
        </a:p>
      </dsp:txBody>
      <dsp:txXfrm>
        <a:off x="5014687" y="398042"/>
        <a:ext cx="2409376" cy="1606250"/>
      </dsp:txXfrm>
    </dsp:sp>
    <dsp:sp modelId="{EDD4BE5F-735F-470B-A62A-367C8ED2308B}">
      <dsp:nvSpPr>
        <dsp:cNvPr id="0" name=""/>
        <dsp:cNvSpPr/>
      </dsp:nvSpPr>
      <dsp:spPr>
        <a:xfrm>
          <a:off x="2411" y="2439722"/>
          <a:ext cx="4838104" cy="1935241"/>
        </a:xfrm>
        <a:prstGeom prst="chevron">
          <a:avLst/>
        </a:prstGeom>
        <a:solidFill>
          <a:srgbClr val="0093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0" kern="1200" dirty="0" smtClean="0">
              <a:solidFill>
                <a:schemeClr val="bg1"/>
              </a:solidFill>
            </a:rPr>
            <a:t>Central audit support</a:t>
          </a:r>
          <a:endParaRPr lang="en-GB" sz="3600" b="0" kern="1200" dirty="0"/>
        </a:p>
      </dsp:txBody>
      <dsp:txXfrm>
        <a:off x="970032" y="2439722"/>
        <a:ext cx="2902863" cy="1935241"/>
      </dsp:txXfrm>
    </dsp:sp>
    <dsp:sp modelId="{4578E7C9-A0D9-4F7D-9C9D-FC976B54842D}">
      <dsp:nvSpPr>
        <dsp:cNvPr id="0" name=""/>
        <dsp:cNvSpPr/>
      </dsp:nvSpPr>
      <dsp:spPr>
        <a:xfrm>
          <a:off x="4211562" y="2604218"/>
          <a:ext cx="4015626" cy="16062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Audit assessment support</a:t>
          </a:r>
          <a:endParaRPr lang="en-GB" sz="2500" kern="1200" dirty="0"/>
        </a:p>
      </dsp:txBody>
      <dsp:txXfrm>
        <a:off x="5014687" y="2604218"/>
        <a:ext cx="2409376" cy="16062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5E83D-BAEE-4BF4-BE9F-6FC704FA14F0}">
      <dsp:nvSpPr>
        <dsp:cNvPr id="0" name=""/>
        <dsp:cNvSpPr/>
      </dsp:nvSpPr>
      <dsp:spPr>
        <a:xfrm>
          <a:off x="1437568" y="512763"/>
          <a:ext cx="1163463" cy="7562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Arial" pitchFamily="34" charset="0"/>
            </a:rPr>
            <a:t>Provides Assurance</a:t>
          </a:r>
        </a:p>
      </dsp:txBody>
      <dsp:txXfrm>
        <a:off x="1474485" y="549680"/>
        <a:ext cx="1089629" cy="682417"/>
      </dsp:txXfrm>
    </dsp:sp>
    <dsp:sp modelId="{A110A56C-34DB-4CB6-80A6-758C1E97E4DD}">
      <dsp:nvSpPr>
        <dsp:cNvPr id="0" name=""/>
        <dsp:cNvSpPr/>
      </dsp:nvSpPr>
      <dsp:spPr>
        <a:xfrm>
          <a:off x="508109" y="890889"/>
          <a:ext cx="3022380" cy="3022380"/>
        </a:xfrm>
        <a:custGeom>
          <a:avLst/>
          <a:gdLst/>
          <a:ahLst/>
          <a:cxnLst/>
          <a:rect l="0" t="0" r="0" b="0"/>
          <a:pathLst>
            <a:path>
              <a:moveTo>
                <a:pt x="2100918" y="119817"/>
              </a:moveTo>
              <a:arcTo wR="1511190" hR="1511190" stAng="17578169" swAng="196192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2CF57-8643-490C-90BA-344DC62B697E}">
      <dsp:nvSpPr>
        <dsp:cNvPr id="0" name=""/>
        <dsp:cNvSpPr/>
      </dsp:nvSpPr>
      <dsp:spPr>
        <a:xfrm>
          <a:off x="2874795" y="1556970"/>
          <a:ext cx="1163463" cy="75625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Arial" pitchFamily="34" charset="0"/>
            </a:rPr>
            <a:t>Assesses against agreed standards</a:t>
          </a:r>
        </a:p>
      </dsp:txBody>
      <dsp:txXfrm>
        <a:off x="2911712" y="1593887"/>
        <a:ext cx="1089629" cy="682417"/>
      </dsp:txXfrm>
    </dsp:sp>
    <dsp:sp modelId="{D6ABF9D6-2F94-40D1-8424-84DE621A4E77}">
      <dsp:nvSpPr>
        <dsp:cNvPr id="0" name=""/>
        <dsp:cNvSpPr/>
      </dsp:nvSpPr>
      <dsp:spPr>
        <a:xfrm>
          <a:off x="508109" y="890889"/>
          <a:ext cx="3022380" cy="3022380"/>
        </a:xfrm>
        <a:custGeom>
          <a:avLst/>
          <a:gdLst/>
          <a:ahLst/>
          <a:cxnLst/>
          <a:rect l="0" t="0" r="0" b="0"/>
          <a:pathLst>
            <a:path>
              <a:moveTo>
                <a:pt x="3020303" y="1431993"/>
              </a:moveTo>
              <a:arcTo wR="1511190" hR="1511190" stAng="21419756" swAng="219660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23474-2616-40E8-B16B-68D152735510}">
      <dsp:nvSpPr>
        <dsp:cNvPr id="0" name=""/>
        <dsp:cNvSpPr/>
      </dsp:nvSpPr>
      <dsp:spPr>
        <a:xfrm>
          <a:off x="2325823" y="3246532"/>
          <a:ext cx="1163463" cy="75625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Arial" pitchFamily="34" charset="0"/>
            </a:rPr>
            <a:t>Strengthens Services</a:t>
          </a:r>
        </a:p>
      </dsp:txBody>
      <dsp:txXfrm>
        <a:off x="2362740" y="3283449"/>
        <a:ext cx="1089629" cy="682417"/>
      </dsp:txXfrm>
    </dsp:sp>
    <dsp:sp modelId="{16E743DB-F3C8-4ED9-A3F7-31B6A11D1634}">
      <dsp:nvSpPr>
        <dsp:cNvPr id="0" name=""/>
        <dsp:cNvSpPr/>
      </dsp:nvSpPr>
      <dsp:spPr>
        <a:xfrm>
          <a:off x="508109" y="890889"/>
          <a:ext cx="3022380" cy="3022380"/>
        </a:xfrm>
        <a:custGeom>
          <a:avLst/>
          <a:gdLst/>
          <a:ahLst/>
          <a:cxnLst/>
          <a:rect l="0" t="0" r="0" b="0"/>
          <a:pathLst>
            <a:path>
              <a:moveTo>
                <a:pt x="1811708" y="2992198"/>
              </a:moveTo>
              <a:arcTo wR="1511190" hR="1511190" stAng="4711776" swAng="137644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A823D2-5906-4839-A49F-1F9371C39747}">
      <dsp:nvSpPr>
        <dsp:cNvPr id="0" name=""/>
        <dsp:cNvSpPr/>
      </dsp:nvSpPr>
      <dsp:spPr>
        <a:xfrm>
          <a:off x="549312" y="3246532"/>
          <a:ext cx="1163463" cy="75625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Arial" pitchFamily="34" charset="0"/>
            </a:rPr>
            <a:t>Identifies areas for improvement</a:t>
          </a:r>
        </a:p>
      </dsp:txBody>
      <dsp:txXfrm>
        <a:off x="586229" y="3283449"/>
        <a:ext cx="1089629" cy="682417"/>
      </dsp:txXfrm>
    </dsp:sp>
    <dsp:sp modelId="{A21BFD8F-1758-4ABD-AF93-EEE6A6B95896}">
      <dsp:nvSpPr>
        <dsp:cNvPr id="0" name=""/>
        <dsp:cNvSpPr/>
      </dsp:nvSpPr>
      <dsp:spPr>
        <a:xfrm>
          <a:off x="508109" y="890889"/>
          <a:ext cx="3022380" cy="3022380"/>
        </a:xfrm>
        <a:custGeom>
          <a:avLst/>
          <a:gdLst/>
          <a:ahLst/>
          <a:cxnLst/>
          <a:rect l="0" t="0" r="0" b="0"/>
          <a:pathLst>
            <a:path>
              <a:moveTo>
                <a:pt x="252575" y="2347601"/>
              </a:moveTo>
              <a:arcTo wR="1511190" hR="1511190" stAng="8783641" swAng="219660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340A1-07EA-4BE9-9150-4429EB5A0D89}">
      <dsp:nvSpPr>
        <dsp:cNvPr id="0" name=""/>
        <dsp:cNvSpPr/>
      </dsp:nvSpPr>
      <dsp:spPr>
        <a:xfrm>
          <a:off x="340" y="1556970"/>
          <a:ext cx="1163463" cy="75625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Arial" pitchFamily="34" charset="0"/>
            </a:rPr>
            <a:t>Recognise strengths</a:t>
          </a:r>
        </a:p>
      </dsp:txBody>
      <dsp:txXfrm>
        <a:off x="37257" y="1593887"/>
        <a:ext cx="1089629" cy="682417"/>
      </dsp:txXfrm>
    </dsp:sp>
    <dsp:sp modelId="{7B7C6372-C277-4900-BC08-88FD419267D8}">
      <dsp:nvSpPr>
        <dsp:cNvPr id="0" name=""/>
        <dsp:cNvSpPr/>
      </dsp:nvSpPr>
      <dsp:spPr>
        <a:xfrm>
          <a:off x="508109" y="890889"/>
          <a:ext cx="3022380" cy="3022380"/>
        </a:xfrm>
        <a:custGeom>
          <a:avLst/>
          <a:gdLst/>
          <a:ahLst/>
          <a:cxnLst/>
          <a:rect l="0" t="0" r="0" b="0"/>
          <a:pathLst>
            <a:path>
              <a:moveTo>
                <a:pt x="263270" y="658904"/>
              </a:moveTo>
              <a:arcTo wR="1511190" hR="1511190" stAng="12859904" swAng="196192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FF3C0-31EC-487C-8386-46804EB3BD9B}" type="datetimeFigureOut">
              <a:rPr lang="en-US" smtClean="0"/>
              <a:pPr/>
              <a:t>8/8/2012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31"/>
            <a:ext cx="2972547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852" y="8628031"/>
            <a:ext cx="2972547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E812F-7118-4F3F-98E9-0131B328B46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109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C156D-9D4F-447B-995C-196B0966922F}" type="datetimeFigureOut">
              <a:rPr lang="en-US" smtClean="0"/>
              <a:pPr/>
              <a:t>8/8/2012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2625"/>
            <a:ext cx="4540250" cy="3405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6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7916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AD14D-A21A-4BB3-AAF6-96A6AEB7B6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31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2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6610A45-1FBF-4A9C-B9BF-7B58C33372A1}" type="slidenum">
              <a:rPr lang="en-GB" smtClean="0"/>
              <a:pPr eaLnBrk="1" hangingPunct="1"/>
              <a:t>13</a:t>
            </a:fld>
            <a:endParaRPr lang="en-GB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24A524-D021-422B-9939-6B019F440AB1}" type="slidenum">
              <a:rPr lang="en-GB" smtClean="0"/>
              <a:pPr eaLnBrk="1" hangingPunct="1"/>
              <a:t>17</a:t>
            </a:fld>
            <a:endParaRPr lang="en-GB" dirty="0" smtClean="0"/>
          </a:p>
        </p:txBody>
      </p:sp>
      <p:sp>
        <p:nvSpPr>
          <p:cNvPr id="4608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6085" name="Slide Number Placeholder 3"/>
          <p:cNvSpPr txBox="1">
            <a:spLocks noGrp="1"/>
          </p:cNvSpPr>
          <p:nvPr/>
        </p:nvSpPr>
        <p:spPr bwMode="auto">
          <a:xfrm>
            <a:off x="3884614" y="8627916"/>
            <a:ext cx="2971800" cy="45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3DBD6EED-ABD9-468D-8CB8-F4BBB8CDC8FF}" type="slidenum">
              <a:rPr lang="en-GB" sz="1200"/>
              <a:pPr algn="r" eaLnBrk="1" hangingPunct="1"/>
              <a:t>17</a:t>
            </a:fld>
            <a:endParaRPr lang="en-GB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27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5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6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7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8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9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10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11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0699CE-2789-40E9-AD4D-66FBE38CD99F}" type="slidenum">
              <a:rPr lang="en-US" sz="1200"/>
              <a:pPr eaLnBrk="1" hangingPunct="1"/>
              <a:t>12</a:t>
            </a:fld>
            <a:endParaRPr lang="en-US" sz="12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>
            <a:noAutofit/>
          </a:bodyPr>
          <a:lstStyle>
            <a:lvl1pPr algn="l">
              <a:defRPr baseline="0">
                <a:solidFill>
                  <a:srgbClr val="103F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645024"/>
            <a:ext cx="7704856" cy="1440160"/>
          </a:xfrm>
        </p:spPr>
        <p:txBody>
          <a:bodyPr>
            <a:noAutofit/>
          </a:bodyPr>
          <a:lstStyle>
            <a:lvl1pPr marL="0" indent="0" algn="l">
              <a:buNone/>
              <a:defRPr baseline="0">
                <a:solidFill>
                  <a:srgbClr val="0093D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67544" y="6293341"/>
            <a:ext cx="48965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 smtClean="0">
                <a:solidFill>
                  <a:srgbClr val="7F7F7F"/>
                </a:solidFill>
              </a:rPr>
              <a:t>© </a:t>
            </a:r>
            <a:r>
              <a:rPr lang="en-GB" sz="1500" baseline="0" dirty="0" smtClean="0">
                <a:solidFill>
                  <a:srgbClr val="7F7F7F"/>
                </a:solidFill>
              </a:rPr>
              <a:t>2010  by the Royal College of Physicians, SEQOHS Office. </a:t>
            </a:r>
            <a:endParaRPr lang="en-US" sz="1500" dirty="0">
              <a:solidFill>
                <a:srgbClr val="7F7F7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0648"/>
            <a:ext cx="4221582" cy="1702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18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9681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154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796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509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8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96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1143000"/>
          </a:xfrm>
        </p:spPr>
        <p:txBody>
          <a:bodyPr>
            <a:noAutofit/>
          </a:bodyPr>
          <a:lstStyle>
            <a:lvl1pPr algn="l">
              <a:defRPr sz="3600" baseline="0">
                <a:solidFill>
                  <a:srgbClr val="103F72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</p:spPr>
        <p:txBody>
          <a:bodyPr>
            <a:noAutofit/>
          </a:bodyPr>
          <a:lstStyle>
            <a:lvl1pPr marL="342900" indent="-342900">
              <a:buClr>
                <a:srgbClr val="0093D0"/>
              </a:buClr>
              <a:buFont typeface="Wingdings" pitchFamily="2" charset="2"/>
              <a:buChar char="§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103F72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034" y="260648"/>
            <a:ext cx="2925438" cy="118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467544" y="6293341"/>
            <a:ext cx="48965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 smtClean="0">
                <a:solidFill>
                  <a:srgbClr val="7F7F7F"/>
                </a:solidFill>
              </a:rPr>
              <a:t>© </a:t>
            </a:r>
            <a:r>
              <a:rPr lang="en-GB" sz="1500" baseline="0" dirty="0" smtClean="0">
                <a:solidFill>
                  <a:srgbClr val="7F7F7F"/>
                </a:solidFill>
              </a:rPr>
              <a:t>2010  by the Royal College of Physicians, SEQOHS Office. </a:t>
            </a:r>
            <a:endParaRPr lang="en-US" sz="1500" dirty="0">
              <a:solidFill>
                <a:srgbClr val="7F7F7F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23528" y="1484783"/>
            <a:ext cx="8496944" cy="45719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22912" cy="1143000"/>
          </a:xfrm>
        </p:spPr>
        <p:txBody>
          <a:bodyPr>
            <a:noAutofit/>
          </a:bodyPr>
          <a:lstStyle>
            <a:lvl1pPr algn="l">
              <a:defRPr sz="3600" baseline="0">
                <a:solidFill>
                  <a:srgbClr val="103F72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65104"/>
          </a:xfrm>
        </p:spPr>
        <p:txBody>
          <a:bodyPr>
            <a:noAutofit/>
          </a:bodyPr>
          <a:lstStyle>
            <a:lvl1pPr marL="342900" indent="-342900">
              <a:buClr>
                <a:srgbClr val="0093D0"/>
              </a:buClr>
              <a:buFont typeface="Wingdings" pitchFamily="2" charset="2"/>
              <a:buChar char="§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103F72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65104"/>
          </a:xfrm>
        </p:spPr>
        <p:txBody>
          <a:bodyPr>
            <a:noAutofit/>
          </a:bodyPr>
          <a:lstStyle>
            <a:lvl1pPr marL="342900" indent="-342900">
              <a:buClr>
                <a:srgbClr val="0093D0"/>
              </a:buClr>
              <a:buFont typeface="Wingdings" pitchFamily="2" charset="2"/>
              <a:buChar char="§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103F72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925438" cy="118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467544" y="6293341"/>
            <a:ext cx="48965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 smtClean="0">
                <a:solidFill>
                  <a:srgbClr val="7F7F7F"/>
                </a:solidFill>
              </a:rPr>
              <a:t>© </a:t>
            </a:r>
            <a:r>
              <a:rPr lang="en-GB" sz="1500" baseline="0" dirty="0" smtClean="0">
                <a:solidFill>
                  <a:srgbClr val="7F7F7F"/>
                </a:solidFill>
              </a:rPr>
              <a:t>2010  by the Royal College of Physicians, SEQOHS Office. </a:t>
            </a:r>
            <a:endParaRPr lang="en-US" sz="1500" dirty="0">
              <a:solidFill>
                <a:srgbClr val="7F7F7F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323528" y="1484783"/>
            <a:ext cx="8496944" cy="45719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66928" cy="1143000"/>
          </a:xfrm>
        </p:spPr>
        <p:txBody>
          <a:bodyPr>
            <a:noAutofit/>
          </a:bodyPr>
          <a:lstStyle>
            <a:lvl1pPr algn="l">
              <a:defRPr sz="3600" baseline="0">
                <a:solidFill>
                  <a:srgbClr val="002664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925438" cy="118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467544" y="6293341"/>
            <a:ext cx="48965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 smtClean="0">
                <a:solidFill>
                  <a:srgbClr val="7F7F7F"/>
                </a:solidFill>
              </a:rPr>
              <a:t>© </a:t>
            </a:r>
            <a:r>
              <a:rPr lang="en-GB" sz="1500" baseline="0" dirty="0" smtClean="0">
                <a:solidFill>
                  <a:srgbClr val="7F7F7F"/>
                </a:solidFill>
              </a:rPr>
              <a:t>2010  by the Royal College of Physicians, SEQOHS Office. </a:t>
            </a:r>
            <a:endParaRPr lang="en-US" sz="1500" dirty="0">
              <a:solidFill>
                <a:srgbClr val="7F7F7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23528" y="1484783"/>
            <a:ext cx="8496944" cy="45719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73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960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7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15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baseline="0">
          <a:solidFill>
            <a:srgbClr val="002664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93D0"/>
        </a:buClr>
        <a:buFont typeface="Wingdings" pitchFamily="2" charset="2"/>
        <a:buChar char="§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103F72"/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5051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12059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6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664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664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664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664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266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266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266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266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3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rgbClr val="40404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03F72"/>
        </a:buClr>
        <a:buFont typeface="Arial" charset="0"/>
        <a:buChar char="•"/>
        <a:defRPr sz="2400">
          <a:solidFill>
            <a:srgbClr val="40404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7F7F7F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7F7F7F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7F7F7F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7F7F7F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7F7F7F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7F7F7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SEQOHS Standards and Accreditation.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Jean Fisher</a:t>
            </a:r>
          </a:p>
          <a:p>
            <a:r>
              <a:rPr lang="en-GB" dirty="0" smtClean="0"/>
              <a:t>SEQOHS Auditor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F. Relationship with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Workers.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endParaRPr lang="en-US" dirty="0" smtClean="0"/>
          </a:p>
          <a:p>
            <a:r>
              <a:rPr lang="en-US" sz="2400" dirty="0" smtClean="0"/>
              <a:t>An OHS must ensure workers are treated fairly.</a:t>
            </a:r>
          </a:p>
          <a:p>
            <a:r>
              <a:rPr lang="en-US" sz="2400" dirty="0" smtClean="0"/>
              <a:t>An OHS must respect and involve workers.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Examples of suitable evidence..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Copies of leaflets which define workers rights.</a:t>
            </a:r>
          </a:p>
          <a:p>
            <a:r>
              <a:rPr lang="en-US" sz="2400" dirty="0" smtClean="0"/>
              <a:t>Complaints procedure.</a:t>
            </a:r>
          </a:p>
          <a:p>
            <a:r>
              <a:rPr lang="en-US" sz="2400" dirty="0" smtClean="0"/>
              <a:t>Employee leaflets.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56412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G. NHS Standards.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endParaRPr lang="en-US" dirty="0" smtClean="0"/>
          </a:p>
          <a:p>
            <a:r>
              <a:rPr lang="en-US" sz="2400" dirty="0" smtClean="0"/>
              <a:t>An OHS must be able to deliver each of the six NHS core services to NHS customers.</a:t>
            </a:r>
          </a:p>
          <a:p>
            <a:r>
              <a:rPr lang="en-US" sz="2400" dirty="0" smtClean="0"/>
              <a:t>An OHS must review services with the NHS customer at least six monthly.</a:t>
            </a:r>
          </a:p>
          <a:p>
            <a:r>
              <a:rPr lang="en-US" sz="2400" dirty="0" smtClean="0"/>
              <a:t>Prescriptive evidence..</a:t>
            </a:r>
          </a:p>
          <a:p>
            <a:r>
              <a:rPr lang="en-US" sz="2400" dirty="0" smtClean="0"/>
              <a:t>Notes of review meetings.</a:t>
            </a:r>
          </a:p>
          <a:p>
            <a:r>
              <a:rPr lang="en-US" sz="2400" dirty="0" smtClean="0"/>
              <a:t>Evidence of delivery of each of the six core services.</a:t>
            </a:r>
          </a:p>
          <a:p>
            <a:pPr marL="0" indent="0">
              <a:buNone/>
            </a:pPr>
            <a:r>
              <a:rPr lang="en-US" sz="2400" dirty="0" smtClean="0"/>
              <a:t>(Prevention, timely Intervention, rehabilitation, health assessments, health promotion, teaching and training)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56412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The value of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accreditation.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800" dirty="0" smtClean="0"/>
              <a:t>Raises the profile and importance of OHS</a:t>
            </a:r>
          </a:p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r>
              <a:rPr lang="en-US" sz="2800" dirty="0" smtClean="0"/>
              <a:t>Ensures that OHS meet the standards</a:t>
            </a:r>
            <a:r>
              <a:rPr lang="en-GB" sz="2800" dirty="0"/>
              <a:t> </a:t>
            </a:r>
            <a:r>
              <a:rPr lang="en-GB" sz="2800" dirty="0" smtClean="0"/>
              <a:t>through continuous improvement.</a:t>
            </a:r>
            <a:endParaRPr lang="en-US" dirty="0" smtClean="0"/>
          </a:p>
          <a:p>
            <a:r>
              <a:rPr lang="en-US" sz="2800" dirty="0" smtClean="0"/>
              <a:t>Professionally led assessment ensures consideration is given to challenges and new developments</a:t>
            </a:r>
          </a:p>
          <a:p>
            <a:r>
              <a:rPr lang="en-US" sz="2800" dirty="0" smtClean="0"/>
              <a:t>Acknowledges the hard work of OH teams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755575" y="4725144"/>
            <a:ext cx="7559675" cy="935037"/>
          </a:xfrm>
          <a:prstGeom prst="roundRect">
            <a:avLst>
              <a:gd name="adj" fmla="val 16667"/>
            </a:avLst>
          </a:prstGeom>
          <a:solidFill>
            <a:srgbClr val="0093D0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>
              <a:buClr>
                <a:schemeClr val="bg1"/>
              </a:buClr>
              <a:defRPr/>
            </a:pPr>
            <a:r>
              <a:rPr lang="en-GB" sz="2400" b="1" dirty="0">
                <a:solidFill>
                  <a:schemeClr val="bg1"/>
                </a:solidFill>
              </a:rPr>
              <a:t>With this accreditation process </a:t>
            </a:r>
            <a:r>
              <a:rPr lang="en-GB" sz="2400" b="1" dirty="0" smtClean="0">
                <a:solidFill>
                  <a:schemeClr val="bg1"/>
                </a:solidFill>
              </a:rPr>
              <a:t>the aim is </a:t>
            </a:r>
            <a:r>
              <a:rPr lang="en-GB" sz="2400" b="1" dirty="0">
                <a:solidFill>
                  <a:schemeClr val="bg1"/>
                </a:solidFill>
              </a:rPr>
              <a:t>to pass first time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21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pass SEQOHS Accreditation</a:t>
            </a:r>
          </a:p>
        </p:txBody>
      </p:sp>
      <p:sp>
        <p:nvSpPr>
          <p:cNvPr id="1081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OHS must: </a:t>
            </a:r>
          </a:p>
          <a:p>
            <a:pPr lvl="1"/>
            <a:r>
              <a:rPr lang="en-GB" dirty="0" smtClean="0"/>
              <a:t>Provide clear evidence that they have met all of the SEQOHS Standards.</a:t>
            </a:r>
          </a:p>
          <a:p>
            <a:pPr lvl="1"/>
            <a:r>
              <a:rPr lang="en-GB" dirty="0" smtClean="0"/>
              <a:t>Must maintain the SEQOHS Standards and provide annual  updates. 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39750" y="4222750"/>
            <a:ext cx="7848600" cy="935038"/>
          </a:xfrm>
          <a:prstGeom prst="roundRect">
            <a:avLst>
              <a:gd name="adj" fmla="val 16667"/>
            </a:avLst>
          </a:prstGeom>
          <a:solidFill>
            <a:srgbClr val="0093D0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>
              <a:buClr>
                <a:schemeClr val="bg1"/>
              </a:buClr>
              <a:defRPr/>
            </a:pPr>
            <a:r>
              <a:rPr lang="en-GB" sz="2000" b="1" dirty="0">
                <a:solidFill>
                  <a:schemeClr val="bg1"/>
                </a:solidFill>
              </a:rPr>
              <a:t>The  </a:t>
            </a:r>
            <a:r>
              <a:rPr lang="en-GB" sz="2000" b="1" dirty="0" smtClean="0">
                <a:solidFill>
                  <a:schemeClr val="bg1"/>
                </a:solidFill>
              </a:rPr>
              <a:t>level of assessment </a:t>
            </a:r>
            <a:r>
              <a:rPr lang="en-GB" sz="2000" b="1" dirty="0">
                <a:solidFill>
                  <a:schemeClr val="bg1"/>
                </a:solidFill>
              </a:rPr>
              <a:t>will reflect </a:t>
            </a:r>
            <a:r>
              <a:rPr lang="en-GB" sz="2000" b="1" dirty="0" smtClean="0">
                <a:solidFill>
                  <a:schemeClr val="bg1"/>
                </a:solidFill>
              </a:rPr>
              <a:t> </a:t>
            </a:r>
            <a:r>
              <a:rPr lang="en-GB" sz="2000" b="1" dirty="0">
                <a:solidFill>
                  <a:schemeClr val="bg1"/>
                </a:solidFill>
              </a:rPr>
              <a:t>the  type of service </a:t>
            </a:r>
            <a:r>
              <a:rPr lang="en-GB" sz="2000" b="1" dirty="0" smtClean="0">
                <a:solidFill>
                  <a:schemeClr val="bg1"/>
                </a:solidFill>
              </a:rPr>
              <a:t>provided 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24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Pathway - Stage One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098000"/>
              </p:ext>
            </p:extLst>
          </p:nvPr>
        </p:nvGraphicFramePr>
        <p:xfrm>
          <a:off x="468313" y="1557338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1260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Training and support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system</a:t>
            </a:r>
            <a:r>
              <a:rPr lang="en-US" dirty="0" smtClean="0"/>
              <a:t> of support has been developed  to enable services to achieve accreditation.</a:t>
            </a:r>
            <a:r>
              <a:rPr lang="en-AU" dirty="0" smtClean="0"/>
              <a:t> </a:t>
            </a:r>
          </a:p>
          <a:p>
            <a:r>
              <a:rPr lang="en-AU" dirty="0" smtClean="0"/>
              <a:t>Support is provided through a number of mechanisms:</a:t>
            </a:r>
          </a:p>
          <a:p>
            <a:pPr marL="0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Direct training </a:t>
            </a:r>
          </a:p>
          <a:p>
            <a:pPr lvl="1"/>
            <a:r>
              <a:rPr lang="en-AU" dirty="0" smtClean="0"/>
              <a:t>Knowledge Management Systems</a:t>
            </a:r>
          </a:p>
          <a:p>
            <a:pPr lvl="1"/>
            <a:r>
              <a:rPr lang="en-AU" dirty="0" smtClean="0"/>
              <a:t>The SEQOHS Office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63545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 Two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846787"/>
              </p:ext>
            </p:extLst>
          </p:nvPr>
        </p:nvGraphicFramePr>
        <p:xfrm>
          <a:off x="468313" y="1557338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9279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SEQOHS Assessors’   </a:t>
            </a:r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976577"/>
              </p:ext>
            </p:extLst>
          </p:nvPr>
        </p:nvGraphicFramePr>
        <p:xfrm>
          <a:off x="468313" y="1557338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1862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Process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Firstly self-assessment against the standards </a:t>
            </a:r>
          </a:p>
          <a:p>
            <a:r>
              <a:rPr lang="en-GB" dirty="0" smtClean="0"/>
              <a:t>Accreditation - submission of data/evidence</a:t>
            </a:r>
          </a:p>
          <a:p>
            <a:r>
              <a:rPr lang="en-GB" dirty="0" smtClean="0"/>
              <a:t>Remote assessment or site assessment</a:t>
            </a:r>
          </a:p>
          <a:p>
            <a:r>
              <a:rPr lang="en-GB" dirty="0" smtClean="0"/>
              <a:t>QA Board adjudication</a:t>
            </a:r>
          </a:p>
          <a:p>
            <a:r>
              <a:rPr lang="en-GB" dirty="0" smtClean="0"/>
              <a:t>Sign off for Accreditation </a:t>
            </a:r>
          </a:p>
          <a:p>
            <a:r>
              <a:rPr lang="en-GB" dirty="0" smtClean="0"/>
              <a:t>Annual renewal of Accreditation</a:t>
            </a:r>
          </a:p>
          <a:p>
            <a:r>
              <a:rPr lang="en-GB" dirty="0" smtClean="0"/>
              <a:t>5 yearly Reaccreditation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68585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 Page</a:t>
            </a:r>
          </a:p>
        </p:txBody>
      </p:sp>
      <p:pic>
        <p:nvPicPr>
          <p:cNvPr id="8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1725" y="1642269"/>
            <a:ext cx="6962775" cy="4438650"/>
          </a:xfrm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900757" y="5157193"/>
            <a:ext cx="7559675" cy="1008112"/>
          </a:xfrm>
          <a:prstGeom prst="roundRect">
            <a:avLst>
              <a:gd name="adj" fmla="val 16667"/>
            </a:avLst>
          </a:prstGeom>
          <a:solidFill>
            <a:srgbClr val="0093D0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 algn="ctr">
              <a:defRPr/>
            </a:pPr>
            <a:endParaRPr lang="en-GB" sz="2800" b="1" dirty="0">
              <a:solidFill>
                <a:schemeClr val="bg1"/>
              </a:solidFill>
            </a:endParaRPr>
          </a:p>
          <a:p>
            <a:pPr marL="342900" indent="-342900" algn="ctr">
              <a:defRPr/>
            </a:pPr>
            <a:r>
              <a:rPr lang="en-GB" sz="2400" b="1" dirty="0">
                <a:solidFill>
                  <a:schemeClr val="bg1"/>
                </a:solidFill>
              </a:rPr>
              <a:t>The </a:t>
            </a:r>
            <a:r>
              <a:rPr lang="en-GB" sz="2400" b="1" dirty="0" smtClean="0">
                <a:solidFill>
                  <a:schemeClr val="bg1"/>
                </a:solidFill>
              </a:rPr>
              <a:t>self assessment  is supported </a:t>
            </a:r>
          </a:p>
          <a:p>
            <a:pPr marL="342900" indent="-342900" algn="ctr">
              <a:defRPr/>
            </a:pPr>
            <a:r>
              <a:rPr lang="en-GB" sz="2400" b="1" dirty="0" smtClean="0">
                <a:solidFill>
                  <a:schemeClr val="bg1"/>
                </a:solidFill>
              </a:rPr>
              <a:t>By a web tool and leads to Accreditation</a:t>
            </a:r>
            <a:r>
              <a:rPr lang="en-GB" sz="1600" b="1" dirty="0">
                <a:solidFill>
                  <a:schemeClr val="bg1"/>
                </a:solidFill>
              </a:rPr>
              <a:t>.</a:t>
            </a:r>
          </a:p>
          <a:p>
            <a:pPr marL="342900" indent="-342900" algn="ctr">
              <a:buClr>
                <a:schemeClr val="bg1"/>
              </a:buClr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52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en-US" sz="2800" dirty="0" smtClean="0"/>
          </a:p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r>
              <a:rPr lang="en-US" sz="2800" dirty="0" smtClean="0"/>
              <a:t>Who has or is working towards standard?</a:t>
            </a:r>
            <a:endParaRPr lang="en-US" dirty="0" smtClean="0"/>
          </a:p>
          <a:p>
            <a:r>
              <a:rPr lang="en-US" dirty="0" smtClean="0"/>
              <a:t>Standards are relevant to all of us.</a:t>
            </a:r>
          </a:p>
          <a:p>
            <a:r>
              <a:rPr lang="en-US" dirty="0" smtClean="0"/>
              <a:t>Many in house services are planning accreditation.</a:t>
            </a:r>
          </a:p>
          <a:p>
            <a:r>
              <a:rPr lang="en-US" dirty="0" smtClean="0"/>
              <a:t>Not just aimed at larger providers.</a:t>
            </a:r>
          </a:p>
          <a:p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ole traders.</a:t>
            </a:r>
          </a:p>
          <a:p>
            <a:r>
              <a:rPr lang="en-US" sz="2800" dirty="0" smtClean="0"/>
              <a:t>Can take 2 years to reach assessment standard.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9622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1651794"/>
            <a:ext cx="691515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Self-Assessment</a:t>
            </a:r>
            <a:endParaRPr lang="en-GB" dirty="0"/>
          </a:p>
        </p:txBody>
      </p:sp>
      <p:sp>
        <p:nvSpPr>
          <p:cNvPr id="11" name="Left Arrow Callout 10"/>
          <p:cNvSpPr/>
          <p:nvPr/>
        </p:nvSpPr>
        <p:spPr>
          <a:xfrm>
            <a:off x="3059832" y="2492896"/>
            <a:ext cx="3312368" cy="1872208"/>
          </a:xfrm>
          <a:prstGeom prst="leftArrowCallout">
            <a:avLst/>
          </a:prstGeom>
          <a:solidFill>
            <a:srgbClr val="009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OH Services complete readiness Assessment option to complete the Self-assessment.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990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75" y="1613694"/>
            <a:ext cx="6924675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/>
              <a:t>Services provided</a:t>
            </a:r>
          </a:p>
        </p:txBody>
      </p:sp>
      <p:sp>
        <p:nvSpPr>
          <p:cNvPr id="10" name="Left Arrow Callout 9"/>
          <p:cNvSpPr/>
          <p:nvPr/>
        </p:nvSpPr>
        <p:spPr>
          <a:xfrm>
            <a:off x="5258541" y="3429000"/>
            <a:ext cx="3312368" cy="1872208"/>
          </a:xfrm>
          <a:prstGeom prst="leftArrowCallout">
            <a:avLst/>
          </a:prstGeom>
          <a:solidFill>
            <a:srgbClr val="009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OH Services should tick for each of the services that they provide. This drives your SEQOHS Assessment.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66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Completing Self-assessment</a:t>
            </a:r>
            <a:endParaRPr lang="en-GB" dirty="0"/>
          </a:p>
        </p:txBody>
      </p:sp>
      <p:pic>
        <p:nvPicPr>
          <p:cNvPr id="1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0300" y="1675606"/>
            <a:ext cx="6905625" cy="4371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eft Arrow Callout 11"/>
          <p:cNvSpPr/>
          <p:nvPr/>
        </p:nvSpPr>
        <p:spPr>
          <a:xfrm>
            <a:off x="3059832" y="1340768"/>
            <a:ext cx="2088232" cy="1872208"/>
          </a:xfrm>
          <a:prstGeom prst="leftArrowCallout">
            <a:avLst/>
          </a:prstGeom>
          <a:solidFill>
            <a:srgbClr val="009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1. Select reporting period from this drop down menu.</a:t>
            </a:r>
            <a:endParaRPr lang="en-GB" dirty="0"/>
          </a:p>
        </p:txBody>
      </p:sp>
      <p:sp>
        <p:nvSpPr>
          <p:cNvPr id="13" name="Left Arrow Callout 12"/>
          <p:cNvSpPr/>
          <p:nvPr/>
        </p:nvSpPr>
        <p:spPr>
          <a:xfrm>
            <a:off x="7092280" y="2564904"/>
            <a:ext cx="2088232" cy="1872208"/>
          </a:xfrm>
          <a:prstGeom prst="leftArrowCallout">
            <a:avLst/>
          </a:prstGeom>
          <a:solidFill>
            <a:srgbClr val="009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2. Answer Yes, No or N/A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NOTE: Only OH Services with evidence should select Yes.</a:t>
            </a:r>
            <a:endParaRPr lang="en-GB" dirty="0"/>
          </a:p>
        </p:txBody>
      </p:sp>
      <p:sp>
        <p:nvSpPr>
          <p:cNvPr id="5" name="Right Arrow Callout 4"/>
          <p:cNvSpPr/>
          <p:nvPr/>
        </p:nvSpPr>
        <p:spPr>
          <a:xfrm>
            <a:off x="5004048" y="4365104"/>
            <a:ext cx="2448272" cy="1872208"/>
          </a:xfrm>
          <a:prstGeom prst="rightArrowCallout">
            <a:avLst/>
          </a:prstGeom>
          <a:solidFill>
            <a:srgbClr val="009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3. Use information icons to reveal evidence requirements.</a:t>
            </a:r>
          </a:p>
        </p:txBody>
      </p:sp>
    </p:spTree>
    <p:extLst>
      <p:ext uri="{BB962C8B-B14F-4D97-AF65-F5344CB8AC3E}">
        <p14:creationId xmlns:p14="http://schemas.microsoft.com/office/powerpoint/2010/main" val="702486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73" b="3719"/>
          <a:stretch/>
        </p:blipFill>
        <p:spPr>
          <a:xfrm>
            <a:off x="1156667" y="2440455"/>
            <a:ext cx="6943725" cy="3247059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Unrequired SEQOHS Standards</a:t>
            </a:r>
            <a:endParaRPr lang="en-GB" dirty="0"/>
          </a:p>
        </p:txBody>
      </p:sp>
      <p:sp>
        <p:nvSpPr>
          <p:cNvPr id="7" name="Down Arrow Callout 6"/>
          <p:cNvSpPr/>
          <p:nvPr/>
        </p:nvSpPr>
        <p:spPr>
          <a:xfrm>
            <a:off x="724619" y="1844824"/>
            <a:ext cx="2165174" cy="2736304"/>
          </a:xfrm>
          <a:prstGeom prst="downArrowCallout">
            <a:avLst/>
          </a:prstGeom>
          <a:solidFill>
            <a:srgbClr val="009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Greyed out items are not applicable to the </a:t>
            </a:r>
            <a:r>
              <a:rPr lang="en-GB" dirty="0" smtClean="0"/>
              <a:t>OH Service based </a:t>
            </a:r>
            <a:r>
              <a:rPr lang="en-GB" dirty="0"/>
              <a:t>on </a:t>
            </a:r>
            <a:r>
              <a:rPr lang="en-GB" dirty="0" smtClean="0"/>
              <a:t>the services selected earlier in the process.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324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Evidence upload Information</a:t>
            </a:r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5" y="1770856"/>
            <a:ext cx="6924675" cy="4181475"/>
          </a:xfrm>
        </p:spPr>
      </p:pic>
      <p:sp>
        <p:nvSpPr>
          <p:cNvPr id="8" name="Right Arrow Callout 7"/>
          <p:cNvSpPr/>
          <p:nvPr/>
        </p:nvSpPr>
        <p:spPr>
          <a:xfrm>
            <a:off x="5004048" y="2852936"/>
            <a:ext cx="2448272" cy="1872208"/>
          </a:xfrm>
          <a:prstGeom prst="rightArrowCallout">
            <a:avLst/>
          </a:prstGeom>
          <a:solidFill>
            <a:srgbClr val="009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Click </a:t>
            </a:r>
            <a:r>
              <a:rPr lang="en-GB" dirty="0" smtClean="0"/>
              <a:t>on the information icon to see </a:t>
            </a:r>
            <a:r>
              <a:rPr lang="en-GB" dirty="0"/>
              <a:t>evidence </a:t>
            </a:r>
            <a:r>
              <a:rPr lang="en-GB" dirty="0" smtClean="0"/>
              <a:t>requirements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357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View 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Results show progress against standards </a:t>
            </a:r>
          </a:p>
          <a:p>
            <a:r>
              <a:rPr lang="en-GB" dirty="0" smtClean="0"/>
              <a:t>Traffic light system  (red, amber, green)</a:t>
            </a:r>
          </a:p>
          <a:p>
            <a:endParaRPr lang="en-GB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03" y="2780928"/>
            <a:ext cx="8229600" cy="3430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5927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Annual accreditation renewal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Annual renewal via document and information submission</a:t>
            </a:r>
          </a:p>
          <a:p>
            <a:r>
              <a:rPr lang="en-GB" dirty="0" smtClean="0"/>
              <a:t>Annual ‘report card’</a:t>
            </a:r>
          </a:p>
          <a:p>
            <a:r>
              <a:rPr lang="en-GB" dirty="0" smtClean="0"/>
              <a:t>Five </a:t>
            </a:r>
            <a:r>
              <a:rPr lang="en-GB" dirty="0"/>
              <a:t>yearly Reaccreditation Assessment</a:t>
            </a:r>
          </a:p>
          <a:p>
            <a:pPr lvl="1"/>
            <a:endParaRPr lang="en-GB" dirty="0" smtClean="0"/>
          </a:p>
        </p:txBody>
      </p:sp>
      <p:graphicFrame>
        <p:nvGraphicFramePr>
          <p:cNvPr id="15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0261543"/>
              </p:ext>
            </p:extLst>
          </p:nvPr>
        </p:nvGraphicFramePr>
        <p:xfrm>
          <a:off x="4648200" y="1600200"/>
          <a:ext cx="4038600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0497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endParaRPr lang="en-US" dirty="0" smtClean="0"/>
          </a:p>
          <a:p>
            <a:r>
              <a:rPr lang="en-US" sz="2400" dirty="0" smtClean="0"/>
              <a:t>SEQOHS applies to us all.</a:t>
            </a:r>
          </a:p>
          <a:p>
            <a:r>
              <a:rPr lang="en-US" sz="2400" dirty="0" smtClean="0"/>
              <a:t>Minimum standards of OH delivery.</a:t>
            </a:r>
          </a:p>
          <a:p>
            <a:r>
              <a:rPr lang="en-US" sz="2400" dirty="0" smtClean="0"/>
              <a:t>Acknowledges hard work of OH teams.</a:t>
            </a:r>
          </a:p>
          <a:p>
            <a:r>
              <a:rPr lang="en-US" sz="2400" dirty="0" smtClean="0"/>
              <a:t>Develops good OH practice.</a:t>
            </a:r>
          </a:p>
          <a:p>
            <a:r>
              <a:rPr lang="en-US" sz="2400" dirty="0" smtClean="0"/>
              <a:t>Approx 75 services accredited and over 200 registered.</a:t>
            </a:r>
          </a:p>
          <a:p>
            <a:r>
              <a:rPr lang="en-US" sz="2400" dirty="0" smtClean="0"/>
              <a:t>Accreditation Handbook available.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56412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SEQOHS Accreditation 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980728"/>
            <a:ext cx="5482952" cy="639762"/>
          </a:xfrm>
        </p:spPr>
        <p:txBody>
          <a:bodyPr/>
          <a:lstStyle/>
          <a:p>
            <a:r>
              <a:rPr lang="en-GB" dirty="0"/>
              <a:t>What is SEQOHS </a:t>
            </a:r>
            <a:r>
              <a:rPr lang="en-GB" dirty="0" smtClean="0"/>
              <a:t>Accreditation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772816"/>
            <a:ext cx="4040188" cy="3951288"/>
          </a:xfrm>
        </p:spPr>
        <p:txBody>
          <a:bodyPr/>
          <a:lstStyle/>
          <a:p>
            <a:r>
              <a:rPr lang="en-GB" sz="2400" dirty="0" smtClean="0"/>
              <a:t>It is an independent</a:t>
            </a:r>
            <a:r>
              <a:rPr lang="en-GB" sz="2400" dirty="0"/>
              <a:t>, </a:t>
            </a:r>
            <a:r>
              <a:rPr lang="en-GB" dirty="0" smtClean="0"/>
              <a:t>clinically led </a:t>
            </a:r>
            <a:r>
              <a:rPr lang="en-GB" sz="2400" dirty="0" smtClean="0"/>
              <a:t>third </a:t>
            </a:r>
            <a:r>
              <a:rPr lang="en-GB" sz="2400" dirty="0"/>
              <a:t>party assessment </a:t>
            </a:r>
            <a:r>
              <a:rPr lang="en-GB" sz="2400" dirty="0" smtClean="0"/>
              <a:t>of an OHS</a:t>
            </a:r>
          </a:p>
          <a:p>
            <a:r>
              <a:rPr lang="en-GB" dirty="0"/>
              <a:t>Its a fee paying scheme run by the </a:t>
            </a:r>
            <a:r>
              <a:rPr lang="en-GB" dirty="0" smtClean="0"/>
              <a:t>RCP </a:t>
            </a:r>
            <a:r>
              <a:rPr lang="en-GB" dirty="0"/>
              <a:t>of London  on behalf of the Faculty of </a:t>
            </a:r>
            <a:r>
              <a:rPr lang="en-GB" dirty="0" smtClean="0"/>
              <a:t>Occupational Medicine</a:t>
            </a:r>
          </a:p>
          <a:p>
            <a:r>
              <a:rPr lang="en-GB" dirty="0"/>
              <a:t>It assures that an OHS  </a:t>
            </a:r>
            <a:r>
              <a:rPr lang="en-GB" dirty="0" smtClean="0"/>
              <a:t>is complaint </a:t>
            </a:r>
            <a:r>
              <a:rPr lang="en-GB" dirty="0"/>
              <a:t>with SEQOHS standards</a:t>
            </a:r>
          </a:p>
          <a:p>
            <a:endParaRPr lang="en-GB" dirty="0" smtClean="0"/>
          </a:p>
          <a:p>
            <a:endParaRPr lang="en-GB" sz="2400" dirty="0" smtClean="0"/>
          </a:p>
          <a:p>
            <a:endParaRPr lang="en-GB" u="sng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24744"/>
            <a:ext cx="4772166" cy="5211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026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SEQOHS Standards</a:t>
            </a:r>
            <a:endParaRPr lang="en-GB" dirty="0"/>
          </a:p>
        </p:txBody>
      </p:sp>
      <p:sp>
        <p:nvSpPr>
          <p:cNvPr id="1024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76675" y="1556792"/>
            <a:ext cx="5267325" cy="5157787"/>
          </a:xfrm>
        </p:spPr>
        <p:txBody>
          <a:bodyPr/>
          <a:lstStyle/>
          <a:p>
            <a:pPr marL="533400" indent="-533400">
              <a:spcAft>
                <a:spcPts val="200"/>
              </a:spcAft>
              <a:buFontTx/>
              <a:buNone/>
            </a:pPr>
            <a:r>
              <a:rPr lang="en-GB" sz="2800" dirty="0" smtClean="0"/>
              <a:t>What standards are used?</a:t>
            </a:r>
          </a:p>
          <a:p>
            <a:r>
              <a:rPr lang="en-GB" sz="2400" dirty="0" smtClean="0"/>
              <a:t>On 13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January 2010 the SEQOHS standards  were launched</a:t>
            </a:r>
          </a:p>
          <a:p>
            <a:r>
              <a:rPr lang="en-GB" sz="2400" dirty="0" smtClean="0"/>
              <a:t>There are 13 standards in 6 domains:</a:t>
            </a:r>
          </a:p>
          <a:p>
            <a:pPr marL="533400" indent="-533400">
              <a:buFontTx/>
              <a:buNone/>
            </a:pPr>
            <a:endParaRPr lang="en-GB" sz="1400" dirty="0" smtClean="0"/>
          </a:p>
          <a:p>
            <a:pPr marL="1001713" lvl="1" indent="-457200">
              <a:buFontTx/>
              <a:buAutoNum type="alphaUcPeriod"/>
            </a:pPr>
            <a:r>
              <a:rPr lang="en-GB" sz="2100" dirty="0" smtClean="0"/>
              <a:t>Business probity</a:t>
            </a:r>
          </a:p>
          <a:p>
            <a:pPr marL="1001713" lvl="1" indent="-457200">
              <a:buFontTx/>
              <a:buAutoNum type="alphaUcPeriod"/>
            </a:pPr>
            <a:r>
              <a:rPr lang="en-GB" sz="2100" dirty="0" smtClean="0"/>
              <a:t>Information governance</a:t>
            </a:r>
          </a:p>
          <a:p>
            <a:pPr marL="1001713" lvl="1" indent="-457200">
              <a:buFontTx/>
              <a:buAutoNum type="alphaUcPeriod"/>
            </a:pPr>
            <a:r>
              <a:rPr lang="en-GB" sz="2100" dirty="0" smtClean="0"/>
              <a:t>People</a:t>
            </a:r>
          </a:p>
          <a:p>
            <a:pPr marL="1001713" lvl="1" indent="-457200">
              <a:buFontTx/>
              <a:buAutoNum type="alphaUcPeriod"/>
            </a:pPr>
            <a:r>
              <a:rPr lang="en-GB" sz="2100" dirty="0" smtClean="0"/>
              <a:t>Facilities and equipment</a:t>
            </a:r>
          </a:p>
          <a:p>
            <a:pPr marL="1001713" lvl="1" indent="-457200">
              <a:buFontTx/>
              <a:buAutoNum type="alphaUcPeriod"/>
            </a:pPr>
            <a:r>
              <a:rPr lang="en-GB" sz="2100" dirty="0" smtClean="0"/>
              <a:t>Relationships with purchasers</a:t>
            </a:r>
          </a:p>
          <a:p>
            <a:pPr marL="1001713" lvl="1" indent="-457200">
              <a:buFontTx/>
              <a:buAutoNum type="alphaUcPeriod"/>
            </a:pPr>
            <a:r>
              <a:rPr lang="en-GB" sz="2100" dirty="0" smtClean="0"/>
              <a:t>Relationships with workers</a:t>
            </a:r>
          </a:p>
          <a:p>
            <a:pPr marL="1001713" lvl="1" indent="-457200">
              <a:buFontTx/>
              <a:buAutoNum type="alphaUcPeriod"/>
            </a:pPr>
            <a:r>
              <a:rPr lang="en-GB" sz="2100" dirty="0" smtClean="0">
                <a:solidFill>
                  <a:srgbClr val="00B0F0"/>
                </a:solidFill>
              </a:rPr>
              <a:t>NHS Standards</a:t>
            </a:r>
          </a:p>
          <a:p>
            <a:pPr marL="1001713" lvl="1" indent="-457200">
              <a:buFontTx/>
              <a:buAutoNum type="alphaUcPeriod"/>
            </a:pPr>
            <a:endParaRPr lang="en-GB" sz="2100" dirty="0" smtClean="0"/>
          </a:p>
        </p:txBody>
      </p:sp>
      <p:pic>
        <p:nvPicPr>
          <p:cNvPr id="1024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" y="1604040"/>
            <a:ext cx="3335338" cy="47529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2495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A. Business Probity.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en-US" sz="2800" dirty="0" smtClean="0"/>
          </a:p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r>
              <a:rPr lang="en-US" dirty="0" smtClean="0"/>
              <a:t>An OHS must conduct its business with integrity.</a:t>
            </a:r>
          </a:p>
          <a:p>
            <a:r>
              <a:rPr lang="en-US" sz="2400" dirty="0" smtClean="0"/>
              <a:t>An OHS must maintain financial propriety.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Examples of suitable evidence….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Documentation of regular contract performance reviews.</a:t>
            </a:r>
          </a:p>
          <a:p>
            <a:r>
              <a:rPr lang="en-US" sz="2400" dirty="0" smtClean="0"/>
              <a:t>Submission of annual account to Companies House.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60007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B. Information</a:t>
            </a:r>
            <a:br>
              <a:rPr lang="en-US" dirty="0" smtClean="0"/>
            </a:br>
            <a:r>
              <a:rPr lang="en-US" dirty="0" smtClean="0"/>
              <a:t>     Governance.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r>
              <a:rPr lang="en-US" dirty="0" smtClean="0"/>
              <a:t>An OHS must maintain adequate clinical records.</a:t>
            </a:r>
          </a:p>
          <a:p>
            <a:r>
              <a:rPr lang="en-US" sz="2400" dirty="0" smtClean="0"/>
              <a:t>An OHS must implement and comply with systems to protect confidentiality.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Minimum standards …legal and professional practice to be met.</a:t>
            </a:r>
          </a:p>
          <a:p>
            <a:pPr marL="0" indent="0">
              <a:buNone/>
            </a:pPr>
            <a:r>
              <a:rPr lang="en-US" sz="2400" dirty="0" smtClean="0"/>
              <a:t>Examples of suitable evidence….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 system in place of clinical audit.</a:t>
            </a:r>
          </a:p>
          <a:p>
            <a:r>
              <a:rPr lang="en-US" sz="2400" dirty="0" smtClean="0"/>
              <a:t>Signed confidentiality agreements.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38770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C. People.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endParaRPr lang="en-US" dirty="0" smtClean="0"/>
          </a:p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r>
              <a:rPr lang="en-US" dirty="0" smtClean="0"/>
              <a:t>An OHS must ensure that its staff are competent to undertake the duties for which they have been employed.</a:t>
            </a:r>
          </a:p>
          <a:p>
            <a:r>
              <a:rPr lang="en-US" sz="2400" dirty="0" smtClean="0"/>
              <a:t>An OHS must ensure appropriate supervision.</a:t>
            </a:r>
          </a:p>
          <a:p>
            <a:pPr marL="0" indent="0">
              <a:buNone/>
            </a:pPr>
            <a:r>
              <a:rPr lang="en-US" sz="2400" dirty="0" smtClean="0"/>
              <a:t>Minimum standards …legal and professional practice to be met.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Examples of suitable evidence….</a:t>
            </a:r>
          </a:p>
          <a:p>
            <a:r>
              <a:rPr lang="en-US" sz="2400" dirty="0" smtClean="0"/>
              <a:t>A list of all staff with a system of checking qualifications in place.</a:t>
            </a:r>
          </a:p>
          <a:p>
            <a:r>
              <a:rPr lang="en-US" sz="2400" dirty="0" smtClean="0"/>
              <a:t>Written procedures with examples of compliance.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6141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D. Facilities and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Equipment.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endParaRPr lang="en-US" dirty="0" smtClean="0"/>
          </a:p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r>
              <a:rPr lang="en-US" dirty="0" smtClean="0"/>
              <a:t>An OHS must conduct its business in facilities that are safe, accessible and appropriate for the services provided.</a:t>
            </a:r>
          </a:p>
          <a:p>
            <a:r>
              <a:rPr lang="en-US" sz="2400" dirty="0" smtClean="0"/>
              <a:t>An OHS must ensure all equipment is safe and appropriate for the services provided.</a:t>
            </a:r>
          </a:p>
          <a:p>
            <a:r>
              <a:rPr lang="en-US" sz="2400" dirty="0" smtClean="0"/>
              <a:t>An OHS must ensure any medicines are handled appropriately.</a:t>
            </a:r>
          </a:p>
          <a:p>
            <a:pPr marL="0" indent="0">
              <a:buNone/>
            </a:pPr>
            <a:r>
              <a:rPr lang="en-US" sz="2400" dirty="0" smtClean="0"/>
              <a:t>Examples of suitable evidence….</a:t>
            </a:r>
          </a:p>
          <a:p>
            <a:r>
              <a:rPr lang="en-US" sz="2400" dirty="0" smtClean="0"/>
              <a:t>Records of inspection/disability access etc.</a:t>
            </a:r>
          </a:p>
          <a:p>
            <a:r>
              <a:rPr lang="en-US" sz="2400" dirty="0" smtClean="0"/>
              <a:t>Protocols for inspection and calibration of equipment.</a:t>
            </a:r>
          </a:p>
          <a:p>
            <a:r>
              <a:rPr lang="en-US" sz="2400" dirty="0" smtClean="0"/>
              <a:t>Clinical audit.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67726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E. Relationships with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Purchasers.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42900" lvl="1" indent="-342900">
              <a:buClr>
                <a:srgbClr val="0093D0"/>
              </a:buClr>
              <a:buFont typeface="Wingdings" pitchFamily="2" charset="2"/>
              <a:buChar char="§"/>
            </a:pPr>
            <a:endParaRPr lang="en-US" dirty="0" smtClean="0"/>
          </a:p>
          <a:p>
            <a:r>
              <a:rPr lang="en-US" sz="2400" dirty="0" smtClean="0"/>
              <a:t>An OHS must deal fairly with purchasers.</a:t>
            </a:r>
          </a:p>
          <a:p>
            <a:r>
              <a:rPr lang="en-US" sz="2400" dirty="0" smtClean="0"/>
              <a:t>An OHS must be customer focused.</a:t>
            </a:r>
          </a:p>
          <a:p>
            <a:pPr marL="0" indent="0">
              <a:buNone/>
            </a:pPr>
            <a:r>
              <a:rPr lang="en-US" sz="2400" dirty="0" smtClean="0"/>
              <a:t>Examples of suitable evidence..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Service level agreements.</a:t>
            </a:r>
          </a:p>
          <a:p>
            <a:r>
              <a:rPr lang="en-US" sz="2400" dirty="0" smtClean="0"/>
              <a:t>Customer satisfaction questionnaires.</a:t>
            </a:r>
          </a:p>
          <a:p>
            <a:r>
              <a:rPr lang="en-US" sz="2400" dirty="0" smtClean="0"/>
              <a:t>Records of contract meetings with clients.</a:t>
            </a:r>
          </a:p>
        </p:txBody>
      </p:sp>
    </p:spTree>
    <p:extLst>
      <p:ext uri="{BB962C8B-B14F-4D97-AF65-F5344CB8AC3E}">
        <p14:creationId xmlns:p14="http://schemas.microsoft.com/office/powerpoint/2010/main" val="1434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QOH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SEQOHS PowerPoint Template</Template>
  <TotalTime>4341</TotalTime>
  <Words>1055</Words>
  <Application>Microsoft Office PowerPoint</Application>
  <PresentationFormat>On-screen Show (4:3)</PresentationFormat>
  <Paragraphs>195</Paragraphs>
  <Slides>27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SEQOHS PowerPoint Template</vt:lpstr>
      <vt:lpstr>Default Design</vt:lpstr>
      <vt:lpstr>SEQOHS Standards and Accreditation.</vt:lpstr>
      <vt:lpstr>Introduction</vt:lpstr>
      <vt:lpstr>SEQOHS Accreditation   </vt:lpstr>
      <vt:lpstr>SEQOHS Standards</vt:lpstr>
      <vt:lpstr>A. Business Probity.</vt:lpstr>
      <vt:lpstr>B. Information      Governance.</vt:lpstr>
      <vt:lpstr>C. People.</vt:lpstr>
      <vt:lpstr>D. Facilities and       Equipment.</vt:lpstr>
      <vt:lpstr>E. Relationships with    Purchasers.</vt:lpstr>
      <vt:lpstr>F. Relationship with      Workers.</vt:lpstr>
      <vt:lpstr>G. NHS Standards.</vt:lpstr>
      <vt:lpstr>The value of   accreditation.</vt:lpstr>
      <vt:lpstr>To pass SEQOHS Accreditation</vt:lpstr>
      <vt:lpstr>Pathway - Stage One</vt:lpstr>
      <vt:lpstr>Training and support</vt:lpstr>
      <vt:lpstr>Stage Two</vt:lpstr>
      <vt:lpstr>SEQOHS Assessors’   </vt:lpstr>
      <vt:lpstr>The Process</vt:lpstr>
      <vt:lpstr>Home Page</vt:lpstr>
      <vt:lpstr>Self-Assessment</vt:lpstr>
      <vt:lpstr>Services provided</vt:lpstr>
      <vt:lpstr>Completing Self-assessment</vt:lpstr>
      <vt:lpstr>Unrequired SEQOHS Standards</vt:lpstr>
      <vt:lpstr>Evidence upload Information</vt:lpstr>
      <vt:lpstr> View Results</vt:lpstr>
      <vt:lpstr>Annual accreditation renewal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SEQOHS Standards and Accreditation Scheme</dc:title>
  <dc:creator>Amber Westbury</dc:creator>
  <cp:lastModifiedBy>jean</cp:lastModifiedBy>
  <cp:revision>82</cp:revision>
  <cp:lastPrinted>2012-06-09T20:33:02Z</cp:lastPrinted>
  <dcterms:created xsi:type="dcterms:W3CDTF">2010-12-16T09:42:23Z</dcterms:created>
  <dcterms:modified xsi:type="dcterms:W3CDTF">2012-08-08T18:51:57Z</dcterms:modified>
</cp:coreProperties>
</file>